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61" r:id="rId3"/>
    <p:sldId id="262" r:id="rId4"/>
    <p:sldId id="270" r:id="rId5"/>
    <p:sldId id="265" r:id="rId6"/>
    <p:sldId id="266" r:id="rId7"/>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A2EE"/>
    <a:srgbClr val="0A4F9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91734F-344C-4D40-813E-EBB83B77F52E}" v="9" dt="2023-10-31T09:15:02.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61" autoAdjust="0"/>
    <p:restoredTop sz="96582" autoAdjust="0"/>
  </p:normalViewPr>
  <p:slideViewPr>
    <p:cSldViewPr snapToGrid="0">
      <p:cViewPr varScale="1">
        <p:scale>
          <a:sx n="126" d="100"/>
          <a:sy n="126" d="100"/>
        </p:scale>
        <p:origin x="54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8EFC0-30F1-44B9-BBAA-D84BC17C3BC2}" type="datetimeFigureOut">
              <a:rPr lang="en-FI" smtClean="0"/>
              <a:t>30/10/2023</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17495-A49F-4CAD-9D4A-05E0D891A1F4}" type="slidenum">
              <a:rPr lang="en-FI" smtClean="0"/>
              <a:t>‹#›</a:t>
            </a:fld>
            <a:endParaRPr lang="en-FI"/>
          </a:p>
        </p:txBody>
      </p:sp>
    </p:spTree>
    <p:extLst>
      <p:ext uri="{BB962C8B-B14F-4D97-AF65-F5344CB8AC3E}">
        <p14:creationId xmlns:p14="http://schemas.microsoft.com/office/powerpoint/2010/main" val="138059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CD317495-A49F-4CAD-9D4A-05E0D891A1F4}" type="slidenum">
              <a:rPr lang="en-FI" smtClean="0"/>
              <a:t>6</a:t>
            </a:fld>
            <a:endParaRPr lang="en-FI"/>
          </a:p>
        </p:txBody>
      </p:sp>
    </p:spTree>
    <p:extLst>
      <p:ext uri="{BB962C8B-B14F-4D97-AF65-F5344CB8AC3E}">
        <p14:creationId xmlns:p14="http://schemas.microsoft.com/office/powerpoint/2010/main" val="351695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DEF0-8B14-4433-950F-302A5FAA2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I"/>
          </a:p>
        </p:txBody>
      </p:sp>
      <p:sp>
        <p:nvSpPr>
          <p:cNvPr id="3" name="Subtitle 2">
            <a:extLst>
              <a:ext uri="{FF2B5EF4-FFF2-40B4-BE49-F238E27FC236}">
                <a16:creationId xmlns:a16="http://schemas.microsoft.com/office/drawing/2014/main" id="{3D047597-8CC7-4DE7-A792-50343837CF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I"/>
          </a:p>
        </p:txBody>
      </p:sp>
      <p:sp>
        <p:nvSpPr>
          <p:cNvPr id="4" name="Date Placeholder 3">
            <a:extLst>
              <a:ext uri="{FF2B5EF4-FFF2-40B4-BE49-F238E27FC236}">
                <a16:creationId xmlns:a16="http://schemas.microsoft.com/office/drawing/2014/main" id="{E8EC5FA3-166D-4717-BA8C-AFDA86E04A20}"/>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2D9FEB2E-D35E-4137-B335-897715DF13AD}"/>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10B2FF1F-48F5-41AA-809F-CC3F2A8F868D}"/>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115102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10F6-947F-43CC-B0B3-813A6C1F8B42}"/>
              </a:ext>
            </a:extLst>
          </p:cNvPr>
          <p:cNvSpPr>
            <a:spLocks noGrp="1"/>
          </p:cNvSpPr>
          <p:nvPr>
            <p:ph type="title"/>
          </p:nvPr>
        </p:nvSpPr>
        <p:spPr/>
        <p:txBody>
          <a:bodyPr/>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616DFAA7-9447-4B6A-86E2-40084D833C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D13FC943-5A4A-460F-A51F-51A9C63B67C5}"/>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885AC147-56EF-4B5F-A2CD-8729274C44A5}"/>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8F4710A0-B6CF-4555-8C79-87F410299CDD}"/>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379090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63277-1492-4EDC-93DD-EDE01834C1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93AA9829-6401-4367-97F2-4505C280AA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861083A9-CD21-4AA1-B818-C320F27A9976}"/>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C30F72C1-CFA5-452D-BB99-EE32939716F4}"/>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FDCA9292-FEBE-4795-84FE-B31815072D54}"/>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183499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DF75D-F54C-4B82-B3AB-DC31C731290A}"/>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0E3E29A1-94AE-4FDA-9B40-3B053049A0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B529A320-ADAA-4E72-9041-677D87690357}"/>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0E22F472-EC5D-495F-9602-DC7FD06A8520}"/>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A47A5AC7-1486-4640-A719-303CB70C9F41}"/>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122342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71FA-E457-42C1-8EA0-0C39351E0A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I"/>
          </a:p>
        </p:txBody>
      </p:sp>
      <p:sp>
        <p:nvSpPr>
          <p:cNvPr id="3" name="Text Placeholder 2">
            <a:extLst>
              <a:ext uri="{FF2B5EF4-FFF2-40B4-BE49-F238E27FC236}">
                <a16:creationId xmlns:a16="http://schemas.microsoft.com/office/drawing/2014/main" id="{DBE95E44-AE2A-49E7-9A4F-8B46075F5F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845CF5-5254-4EE7-9732-9942F2A404C9}"/>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77792442-F622-4AB3-8D0F-47068536BA77}"/>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26F988EE-744F-4276-9D1B-A71C475DE830}"/>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334793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FC68-3565-402A-9920-96B353182B2D}"/>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07583CFF-821B-43B0-803C-BB0FA06C3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Content Placeholder 3">
            <a:extLst>
              <a:ext uri="{FF2B5EF4-FFF2-40B4-BE49-F238E27FC236}">
                <a16:creationId xmlns:a16="http://schemas.microsoft.com/office/drawing/2014/main" id="{D56AE89F-4DE0-45EE-B03F-1CD7788C82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Date Placeholder 4">
            <a:extLst>
              <a:ext uri="{FF2B5EF4-FFF2-40B4-BE49-F238E27FC236}">
                <a16:creationId xmlns:a16="http://schemas.microsoft.com/office/drawing/2014/main" id="{5E69890C-5426-463A-B9FB-8D654A24F120}"/>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6" name="Footer Placeholder 5">
            <a:extLst>
              <a:ext uri="{FF2B5EF4-FFF2-40B4-BE49-F238E27FC236}">
                <a16:creationId xmlns:a16="http://schemas.microsoft.com/office/drawing/2014/main" id="{CE66D483-4CFF-4327-A233-EAE8E5F97B27}"/>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D1C541FD-F06B-45CC-9C16-C108F27E1620}"/>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46691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CACB-38D6-4479-8468-DF91349DA919}"/>
              </a:ext>
            </a:extLst>
          </p:cNvPr>
          <p:cNvSpPr>
            <a:spLocks noGrp="1"/>
          </p:cNvSpPr>
          <p:nvPr>
            <p:ph type="title"/>
          </p:nvPr>
        </p:nvSpPr>
        <p:spPr>
          <a:xfrm>
            <a:off x="839788" y="365125"/>
            <a:ext cx="10515600" cy="1325563"/>
          </a:xfrm>
        </p:spPr>
        <p:txBody>
          <a:bodyPr/>
          <a:lstStyle/>
          <a:p>
            <a:r>
              <a:rPr lang="en-US"/>
              <a:t>Click to edit Master title style</a:t>
            </a:r>
            <a:endParaRPr lang="en-FI"/>
          </a:p>
        </p:txBody>
      </p:sp>
      <p:sp>
        <p:nvSpPr>
          <p:cNvPr id="3" name="Text Placeholder 2">
            <a:extLst>
              <a:ext uri="{FF2B5EF4-FFF2-40B4-BE49-F238E27FC236}">
                <a16:creationId xmlns:a16="http://schemas.microsoft.com/office/drawing/2014/main" id="{C10AFD2E-CA92-48F3-8AA5-42BF00A2BC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2E010-DC2D-43F3-B138-DD2B28C024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Text Placeholder 4">
            <a:extLst>
              <a:ext uri="{FF2B5EF4-FFF2-40B4-BE49-F238E27FC236}">
                <a16:creationId xmlns:a16="http://schemas.microsoft.com/office/drawing/2014/main" id="{DA8712D8-1CF4-4CA2-810F-E1F22D6EDD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114D67-EA88-4F64-A971-1BB249A8A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7" name="Date Placeholder 6">
            <a:extLst>
              <a:ext uri="{FF2B5EF4-FFF2-40B4-BE49-F238E27FC236}">
                <a16:creationId xmlns:a16="http://schemas.microsoft.com/office/drawing/2014/main" id="{98BB9945-B9F4-437E-AABE-34A8CA0E8CD6}"/>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8" name="Footer Placeholder 7">
            <a:extLst>
              <a:ext uri="{FF2B5EF4-FFF2-40B4-BE49-F238E27FC236}">
                <a16:creationId xmlns:a16="http://schemas.microsoft.com/office/drawing/2014/main" id="{05B1AC6E-83E3-49A3-8F1C-B33011184A45}"/>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97307605-B5E8-4742-B42E-F1D2EEA7DCDB}"/>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159649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E12F4-612F-4697-8891-78EBF30BA13A}"/>
              </a:ext>
            </a:extLst>
          </p:cNvPr>
          <p:cNvSpPr>
            <a:spLocks noGrp="1"/>
          </p:cNvSpPr>
          <p:nvPr>
            <p:ph type="title"/>
          </p:nvPr>
        </p:nvSpPr>
        <p:spPr/>
        <p:txBody>
          <a:bodyPr/>
          <a:lstStyle/>
          <a:p>
            <a:r>
              <a:rPr lang="en-US"/>
              <a:t>Click to edit Master title style</a:t>
            </a:r>
            <a:endParaRPr lang="en-FI"/>
          </a:p>
        </p:txBody>
      </p:sp>
      <p:sp>
        <p:nvSpPr>
          <p:cNvPr id="3" name="Date Placeholder 2">
            <a:extLst>
              <a:ext uri="{FF2B5EF4-FFF2-40B4-BE49-F238E27FC236}">
                <a16:creationId xmlns:a16="http://schemas.microsoft.com/office/drawing/2014/main" id="{0EE6EF2A-C0FF-4E3C-9618-71E1849AE1B8}"/>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4" name="Footer Placeholder 3">
            <a:extLst>
              <a:ext uri="{FF2B5EF4-FFF2-40B4-BE49-F238E27FC236}">
                <a16:creationId xmlns:a16="http://schemas.microsoft.com/office/drawing/2014/main" id="{8C2ADECD-60B2-4565-8A15-42258BF18A83}"/>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A75FC2A1-6343-467B-AB13-0F247A213F1C}"/>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312554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75B121-A9CD-4D9E-9446-D1B300AB0229}"/>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3" name="Footer Placeholder 2">
            <a:extLst>
              <a:ext uri="{FF2B5EF4-FFF2-40B4-BE49-F238E27FC236}">
                <a16:creationId xmlns:a16="http://schemas.microsoft.com/office/drawing/2014/main" id="{F3BF379A-EB8E-4678-B186-4E72EACBB8F5}"/>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9B99B1E2-B2D7-4771-A90C-9B9D11EC2009}"/>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246502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993C3-9217-413F-8B15-9765655EA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Content Placeholder 2">
            <a:extLst>
              <a:ext uri="{FF2B5EF4-FFF2-40B4-BE49-F238E27FC236}">
                <a16:creationId xmlns:a16="http://schemas.microsoft.com/office/drawing/2014/main" id="{6B7C7642-114D-48AF-AE03-95CF62531D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Text Placeholder 3">
            <a:extLst>
              <a:ext uri="{FF2B5EF4-FFF2-40B4-BE49-F238E27FC236}">
                <a16:creationId xmlns:a16="http://schemas.microsoft.com/office/drawing/2014/main" id="{AEA6D765-BE4D-4295-98F9-5253D0615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29293-F2AE-42AB-8311-3C009615C218}"/>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6" name="Footer Placeholder 5">
            <a:extLst>
              <a:ext uri="{FF2B5EF4-FFF2-40B4-BE49-F238E27FC236}">
                <a16:creationId xmlns:a16="http://schemas.microsoft.com/office/drawing/2014/main" id="{BF956ED2-FB9E-4682-859D-8755E263828E}"/>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1D62A24E-FF72-4037-9A39-1D91C50E4B4F}"/>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364786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AF95-2745-420F-AAA8-E6A0F6EFA9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Picture Placeholder 2">
            <a:extLst>
              <a:ext uri="{FF2B5EF4-FFF2-40B4-BE49-F238E27FC236}">
                <a16:creationId xmlns:a16="http://schemas.microsoft.com/office/drawing/2014/main" id="{7A4773F3-5D89-47E8-BCE7-C8A689522D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62310C4E-14D4-4969-B3AF-C4CB04E03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528D33-32E4-47A2-8893-BCA33A006535}"/>
              </a:ext>
            </a:extLst>
          </p:cNvPr>
          <p:cNvSpPr>
            <a:spLocks noGrp="1"/>
          </p:cNvSpPr>
          <p:nvPr>
            <p:ph type="dt" sz="half" idx="10"/>
          </p:nvPr>
        </p:nvSpPr>
        <p:spPr/>
        <p:txBody>
          <a:bodyPr/>
          <a:lstStyle/>
          <a:p>
            <a:fld id="{8D4E9F4D-8D4A-4952-AB9E-ACE5574F7A9C}" type="datetimeFigureOut">
              <a:rPr lang="en-FI" smtClean="0"/>
              <a:t>30/10/2023</a:t>
            </a:fld>
            <a:endParaRPr lang="en-FI"/>
          </a:p>
        </p:txBody>
      </p:sp>
      <p:sp>
        <p:nvSpPr>
          <p:cNvPr id="6" name="Footer Placeholder 5">
            <a:extLst>
              <a:ext uri="{FF2B5EF4-FFF2-40B4-BE49-F238E27FC236}">
                <a16:creationId xmlns:a16="http://schemas.microsoft.com/office/drawing/2014/main" id="{5E700F89-6333-4FD7-9D66-B6A435DE6FEA}"/>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A8820CFA-CEBE-4760-A218-25B1D1B92479}"/>
              </a:ext>
            </a:extLst>
          </p:cNvPr>
          <p:cNvSpPr>
            <a:spLocks noGrp="1"/>
          </p:cNvSpPr>
          <p:nvPr>
            <p:ph type="sldNum" sz="quarter" idx="12"/>
          </p:nvPr>
        </p:nvSpPr>
        <p:spPr/>
        <p:txBody>
          <a:bodyPr/>
          <a:lstStyle/>
          <a:p>
            <a:fld id="{41E8584B-51D1-4A32-939D-443892E4369A}" type="slidenum">
              <a:rPr lang="en-FI" smtClean="0"/>
              <a:t>‹#›</a:t>
            </a:fld>
            <a:endParaRPr lang="en-FI"/>
          </a:p>
        </p:txBody>
      </p:sp>
    </p:spTree>
    <p:extLst>
      <p:ext uri="{BB962C8B-B14F-4D97-AF65-F5344CB8AC3E}">
        <p14:creationId xmlns:p14="http://schemas.microsoft.com/office/powerpoint/2010/main" val="16976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852E1-C644-4FCA-9E3D-D2B32C8882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I"/>
          </a:p>
        </p:txBody>
      </p:sp>
      <p:sp>
        <p:nvSpPr>
          <p:cNvPr id="3" name="Text Placeholder 2">
            <a:extLst>
              <a:ext uri="{FF2B5EF4-FFF2-40B4-BE49-F238E27FC236}">
                <a16:creationId xmlns:a16="http://schemas.microsoft.com/office/drawing/2014/main" id="{DFDA7EAB-412E-4D97-A767-925A77C63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95F543B3-1270-4DBC-A217-23CABBB473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E9F4D-8D4A-4952-AB9E-ACE5574F7A9C}" type="datetimeFigureOut">
              <a:rPr lang="en-FI" smtClean="0"/>
              <a:t>30/10/2023</a:t>
            </a:fld>
            <a:endParaRPr lang="en-FI"/>
          </a:p>
        </p:txBody>
      </p:sp>
      <p:sp>
        <p:nvSpPr>
          <p:cNvPr id="5" name="Footer Placeholder 4">
            <a:extLst>
              <a:ext uri="{FF2B5EF4-FFF2-40B4-BE49-F238E27FC236}">
                <a16:creationId xmlns:a16="http://schemas.microsoft.com/office/drawing/2014/main" id="{530B5428-E175-4F8E-999F-D5C6B50BB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DEB7FF85-4C39-49AF-BB80-76110E940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8584B-51D1-4A32-939D-443892E4369A}" type="slidenum">
              <a:rPr lang="en-FI" smtClean="0"/>
              <a:t>‹#›</a:t>
            </a:fld>
            <a:endParaRPr lang="en-FI"/>
          </a:p>
        </p:txBody>
      </p:sp>
    </p:spTree>
    <p:extLst>
      <p:ext uri="{BB962C8B-B14F-4D97-AF65-F5344CB8AC3E}">
        <p14:creationId xmlns:p14="http://schemas.microsoft.com/office/powerpoint/2010/main" val="283925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69AAE0-49D5-4C8B-8BA2-55898C00E0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Swedbank Central Office 01 - ArquiTravel - Viktors Valgums, Alvis Zlaugotnis - Riga - Letonia">
            <a:extLst>
              <a:ext uri="{FF2B5EF4-FFF2-40B4-BE49-F238E27FC236}">
                <a16:creationId xmlns:a16="http://schemas.microsoft.com/office/drawing/2014/main" id="{4CBE9023-ADC2-F7DD-5E82-241E2A7162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217" r="16171" b="-2"/>
          <a:stretch/>
        </p:blipFill>
        <p:spPr bwMode="auto">
          <a:xfrm>
            <a:off x="-4" y="-4"/>
            <a:ext cx="7534640" cy="6857984"/>
          </a:xfrm>
          <a:custGeom>
            <a:avLst/>
            <a:gdLst/>
            <a:ahLst/>
            <a:cxnLst/>
            <a:rect l="l" t="t" r="r" b="b"/>
            <a:pathLst>
              <a:path w="7534640" h="6857984">
                <a:moveTo>
                  <a:pt x="0" y="0"/>
                </a:moveTo>
                <a:lnTo>
                  <a:pt x="7534640" y="0"/>
                </a:lnTo>
                <a:lnTo>
                  <a:pt x="7534640" y="3832811"/>
                </a:lnTo>
                <a:lnTo>
                  <a:pt x="7344853" y="3826712"/>
                </a:lnTo>
                <a:cubicBezTo>
                  <a:pt x="7344853" y="3826712"/>
                  <a:pt x="7341511" y="3826712"/>
                  <a:pt x="7341511" y="3826712"/>
                </a:cubicBezTo>
                <a:cubicBezTo>
                  <a:pt x="7274667" y="3823370"/>
                  <a:pt x="7211169" y="3823370"/>
                  <a:pt x="7144324" y="3820027"/>
                </a:cubicBezTo>
                <a:cubicBezTo>
                  <a:pt x="6913719" y="3820027"/>
                  <a:pt x="6683113" y="3820027"/>
                  <a:pt x="6455848" y="3820027"/>
                </a:cubicBezTo>
                <a:cubicBezTo>
                  <a:pt x="6231926" y="3910265"/>
                  <a:pt x="5987951" y="3833396"/>
                  <a:pt x="5767372" y="3903581"/>
                </a:cubicBezTo>
                <a:cubicBezTo>
                  <a:pt x="5533423" y="3900239"/>
                  <a:pt x="5312845" y="3970423"/>
                  <a:pt x="5082238" y="4000503"/>
                </a:cubicBezTo>
                <a:cubicBezTo>
                  <a:pt x="4908446" y="4013871"/>
                  <a:pt x="4731314" y="3997160"/>
                  <a:pt x="4570892" y="4067345"/>
                </a:cubicBezTo>
                <a:cubicBezTo>
                  <a:pt x="4447233" y="4124161"/>
                  <a:pt x="4350312" y="4197688"/>
                  <a:pt x="4483996" y="4348083"/>
                </a:cubicBezTo>
                <a:cubicBezTo>
                  <a:pt x="4644419" y="4344742"/>
                  <a:pt x="4627708" y="4598742"/>
                  <a:pt x="4788129" y="4561979"/>
                </a:cubicBezTo>
                <a:cubicBezTo>
                  <a:pt x="4754709" y="4678954"/>
                  <a:pt x="4641076" y="4618795"/>
                  <a:pt x="4600971" y="4705690"/>
                </a:cubicBezTo>
                <a:cubicBezTo>
                  <a:pt x="4684524" y="4779217"/>
                  <a:pt x="4844945" y="4725744"/>
                  <a:pt x="4871683" y="4879480"/>
                </a:cubicBezTo>
                <a:cubicBezTo>
                  <a:pt x="4838262" y="5039902"/>
                  <a:pt x="4945210" y="5019849"/>
                  <a:pt x="5032105" y="5029876"/>
                </a:cubicBezTo>
                <a:cubicBezTo>
                  <a:pt x="5239317" y="5049930"/>
                  <a:pt x="5439843" y="5063297"/>
                  <a:pt x="5643713" y="5096719"/>
                </a:cubicBezTo>
                <a:cubicBezTo>
                  <a:pt x="5693844" y="5106745"/>
                  <a:pt x="5810819" y="5083350"/>
                  <a:pt x="5800794" y="5186956"/>
                </a:cubicBezTo>
                <a:cubicBezTo>
                  <a:pt x="5790767" y="5270508"/>
                  <a:pt x="5700529" y="5240431"/>
                  <a:pt x="5643713" y="5243772"/>
                </a:cubicBezTo>
                <a:cubicBezTo>
                  <a:pt x="5329553" y="5283879"/>
                  <a:pt x="5012052" y="5220378"/>
                  <a:pt x="4701235" y="5223719"/>
                </a:cubicBezTo>
                <a:cubicBezTo>
                  <a:pt x="4664472" y="5223719"/>
                  <a:pt x="4657787" y="5334009"/>
                  <a:pt x="4577576" y="5297246"/>
                </a:cubicBezTo>
                <a:cubicBezTo>
                  <a:pt x="4788129" y="5397510"/>
                  <a:pt x="5767372" y="5424248"/>
                  <a:pt x="6094900" y="5477721"/>
                </a:cubicBezTo>
                <a:cubicBezTo>
                  <a:pt x="5754004" y="5858724"/>
                  <a:pt x="5429817" y="5628117"/>
                  <a:pt x="5159105" y="5842012"/>
                </a:cubicBezTo>
                <a:cubicBezTo>
                  <a:pt x="5159105" y="5842012"/>
                  <a:pt x="5212580" y="5842012"/>
                  <a:pt x="5443187" y="5912197"/>
                </a:cubicBezTo>
                <a:cubicBezTo>
                  <a:pt x="5627002" y="5969012"/>
                  <a:pt x="5536765" y="6049223"/>
                  <a:pt x="6001321" y="6202962"/>
                </a:cubicBezTo>
                <a:cubicBezTo>
                  <a:pt x="5824188" y="6253093"/>
                  <a:pt x="5593581" y="6156172"/>
                  <a:pt x="5506685" y="6416857"/>
                </a:cubicBezTo>
                <a:cubicBezTo>
                  <a:pt x="5643713" y="6463648"/>
                  <a:pt x="5807477" y="6420200"/>
                  <a:pt x="5904398" y="6543858"/>
                </a:cubicBezTo>
                <a:cubicBezTo>
                  <a:pt x="5934478" y="6580622"/>
                  <a:pt x="5964557" y="6604017"/>
                  <a:pt x="6001321" y="6624068"/>
                </a:cubicBezTo>
                <a:cubicBezTo>
                  <a:pt x="5984612" y="6630754"/>
                  <a:pt x="5964557" y="6637437"/>
                  <a:pt x="5951188" y="6644121"/>
                </a:cubicBezTo>
                <a:cubicBezTo>
                  <a:pt x="5977925" y="6667518"/>
                  <a:pt x="6663060" y="6794517"/>
                  <a:pt x="6836850" y="6797860"/>
                </a:cubicBezTo>
                <a:cubicBezTo>
                  <a:pt x="6761652" y="6822926"/>
                  <a:pt x="6636845" y="6844075"/>
                  <a:pt x="6553814" y="6856412"/>
                </a:cubicBezTo>
                <a:lnTo>
                  <a:pt x="6542822" y="6857984"/>
                </a:lnTo>
                <a:lnTo>
                  <a:pt x="0" y="6857984"/>
                </a:ln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AB34D0C-DC51-BCEE-8C76-DB5C25B947D9}"/>
              </a:ext>
            </a:extLst>
          </p:cNvPr>
          <p:cNvSpPr>
            <a:spLocks noGrp="1"/>
          </p:cNvSpPr>
          <p:nvPr>
            <p:ph type="ctrTitle"/>
          </p:nvPr>
        </p:nvSpPr>
        <p:spPr>
          <a:xfrm>
            <a:off x="6343650" y="3962400"/>
            <a:ext cx="5505814" cy="1690409"/>
          </a:xfrm>
        </p:spPr>
        <p:txBody>
          <a:bodyPr anchor="b">
            <a:normAutofit/>
          </a:bodyPr>
          <a:lstStyle/>
          <a:p>
            <a:pPr algn="l"/>
            <a:r>
              <a:rPr lang="en-US" sz="4400"/>
              <a:t>EPCA Forum</a:t>
            </a:r>
            <a:endParaRPr lang="en-FI" sz="4400"/>
          </a:p>
        </p:txBody>
      </p:sp>
      <p:sp>
        <p:nvSpPr>
          <p:cNvPr id="3" name="Subtitle 2">
            <a:extLst>
              <a:ext uri="{FF2B5EF4-FFF2-40B4-BE49-F238E27FC236}">
                <a16:creationId xmlns:a16="http://schemas.microsoft.com/office/drawing/2014/main" id="{C1D399AF-81FB-ACC4-0C2A-CC72674385C3}"/>
              </a:ext>
            </a:extLst>
          </p:cNvPr>
          <p:cNvSpPr>
            <a:spLocks noGrp="1"/>
          </p:cNvSpPr>
          <p:nvPr>
            <p:ph type="subTitle" idx="1"/>
          </p:nvPr>
        </p:nvSpPr>
        <p:spPr>
          <a:xfrm>
            <a:off x="6343650" y="5709565"/>
            <a:ext cx="5395975" cy="646785"/>
          </a:xfrm>
        </p:spPr>
        <p:txBody>
          <a:bodyPr>
            <a:normAutofit/>
          </a:bodyPr>
          <a:lstStyle/>
          <a:p>
            <a:pPr algn="l"/>
            <a:r>
              <a:rPr lang="en-US" dirty="0"/>
              <a:t>Riga, October 2023</a:t>
            </a:r>
            <a:endParaRPr lang="en-FI"/>
          </a:p>
        </p:txBody>
      </p:sp>
      <p:pic>
        <p:nvPicPr>
          <p:cNvPr id="6" name="Picture 2">
            <a:extLst>
              <a:ext uri="{FF2B5EF4-FFF2-40B4-BE49-F238E27FC236}">
                <a16:creationId xmlns:a16="http://schemas.microsoft.com/office/drawing/2014/main" id="{8B635186-F1F8-747E-C55B-82B3EBCF6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2888" y="361095"/>
            <a:ext cx="2546576" cy="97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49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4F9A"/>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6A67BEA4-5E2D-4528-918C-F5972240A0A3}"/>
              </a:ext>
            </a:extLst>
          </p:cNvPr>
          <p:cNvGraphicFramePr>
            <a:graphicFrameLocks noGrp="1"/>
          </p:cNvGraphicFramePr>
          <p:nvPr>
            <p:ph idx="1"/>
            <p:extLst>
              <p:ext uri="{D42A27DB-BD31-4B8C-83A1-F6EECF244321}">
                <p14:modId xmlns:p14="http://schemas.microsoft.com/office/powerpoint/2010/main" val="2634285176"/>
              </p:ext>
            </p:extLst>
          </p:nvPr>
        </p:nvGraphicFramePr>
        <p:xfrm>
          <a:off x="4448801" y="1648637"/>
          <a:ext cx="4963318" cy="3809047"/>
        </p:xfrm>
        <a:graphic>
          <a:graphicData uri="http://schemas.openxmlformats.org/drawingml/2006/table">
            <a:tbl>
              <a:tblPr>
                <a:noFill/>
                <a:tableStyleId>{5C22544A-7EE6-4342-B048-85BDC9FD1C3A}</a:tableStyleId>
              </a:tblPr>
              <a:tblGrid>
                <a:gridCol w="1060459">
                  <a:extLst>
                    <a:ext uri="{9D8B030D-6E8A-4147-A177-3AD203B41FA5}">
                      <a16:colId xmlns:a16="http://schemas.microsoft.com/office/drawing/2014/main" val="1993577636"/>
                    </a:ext>
                  </a:extLst>
                </a:gridCol>
                <a:gridCol w="3195551">
                  <a:extLst>
                    <a:ext uri="{9D8B030D-6E8A-4147-A177-3AD203B41FA5}">
                      <a16:colId xmlns:a16="http://schemas.microsoft.com/office/drawing/2014/main" val="1512373037"/>
                    </a:ext>
                  </a:extLst>
                </a:gridCol>
                <a:gridCol w="707308">
                  <a:extLst>
                    <a:ext uri="{9D8B030D-6E8A-4147-A177-3AD203B41FA5}">
                      <a16:colId xmlns:a16="http://schemas.microsoft.com/office/drawing/2014/main" val="2869559896"/>
                    </a:ext>
                  </a:extLst>
                </a:gridCol>
              </a:tblGrid>
              <a:tr h="202451">
                <a:tc>
                  <a:txBody>
                    <a:bodyPr/>
                    <a:lstStyle/>
                    <a:p>
                      <a:pPr algn="l" fontAlgn="b"/>
                      <a:r>
                        <a:rPr lang="de-DE" sz="1050" b="1" u="none" strike="noStrike" cap="none" spc="0" dirty="0" err="1">
                          <a:solidFill>
                            <a:schemeClr val="tx1"/>
                          </a:solidFill>
                          <a:effectLst/>
                        </a:rPr>
                        <a:t>Pre-day</a:t>
                      </a:r>
                      <a:r>
                        <a:rPr lang="de-DE" sz="1050" b="1" u="none" strike="noStrike" cap="none" spc="0" dirty="0">
                          <a:solidFill>
                            <a:schemeClr val="tx1"/>
                          </a:solidFill>
                          <a:effectLst/>
                        </a:rPr>
                        <a:t> </a:t>
                      </a:r>
                      <a:r>
                        <a:rPr lang="de-DE" sz="1050" b="1" u="none" strike="noStrike" cap="none" spc="0" dirty="0" err="1">
                          <a:solidFill>
                            <a:schemeClr val="tx1"/>
                          </a:solidFill>
                          <a:effectLst/>
                        </a:rPr>
                        <a:t>dinner</a:t>
                      </a:r>
                      <a:endParaRPr lang="de-DE" sz="1050" b="1"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de-DE" sz="1050" b="1" u="none" strike="noStrike" cap="none" spc="0" dirty="0">
                          <a:solidFill>
                            <a:schemeClr val="tx1"/>
                          </a:solidFill>
                          <a:effectLst/>
                        </a:rPr>
                        <a:t>26 </a:t>
                      </a:r>
                      <a:r>
                        <a:rPr lang="de-DE" sz="1050" b="1" u="none" strike="noStrike" cap="none" spc="0" dirty="0" err="1">
                          <a:solidFill>
                            <a:schemeClr val="tx1"/>
                          </a:solidFill>
                          <a:effectLst/>
                        </a:rPr>
                        <a:t>October</a:t>
                      </a:r>
                      <a:r>
                        <a:rPr lang="de-DE" sz="1050" b="1" u="none" strike="noStrike" cap="none" spc="0" dirty="0">
                          <a:solidFill>
                            <a:schemeClr val="tx1"/>
                          </a:solidFill>
                          <a:effectLst/>
                        </a:rPr>
                        <a:t> 2023</a:t>
                      </a:r>
                      <a:endParaRPr lang="de-DE" sz="105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ap="flat" cmpd="sng" algn="ctr">
                      <a:noFill/>
                      <a:prstDash val="solid"/>
                    </a:lnT>
                    <a:lnB w="12700" cmpd="sng">
                      <a:noFill/>
                      <a:prstDash val="solid"/>
                    </a:lnB>
                    <a:noFill/>
                  </a:tcPr>
                </a:tc>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2098785029"/>
                  </a:ext>
                </a:extLst>
              </a:tr>
              <a:tr h="226511">
                <a:tc>
                  <a:txBody>
                    <a:bodyPr/>
                    <a:lstStyle/>
                    <a:p>
                      <a:pPr algn="l" fontAlgn="b"/>
                      <a:endParaRPr lang="en-FI"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81389968"/>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de-DE" sz="1100" b="1" u="none" strike="noStrike" cap="none" spc="0" dirty="0">
                          <a:solidFill>
                            <a:schemeClr val="tx1"/>
                          </a:solidFill>
                          <a:effectLst/>
                        </a:rPr>
                        <a:t>Dinner</a:t>
                      </a:r>
                      <a:endParaRPr lang="de-DE" sz="110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de-DE" sz="105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195551"/>
                  </a:ext>
                </a:extLst>
              </a:tr>
              <a:tr h="202451">
                <a:tc>
                  <a:txBody>
                    <a:bodyPr/>
                    <a:lstStyle/>
                    <a:p>
                      <a:pPr algn="l" fontAlgn="b"/>
                      <a:r>
                        <a:rPr lang="de-DE" sz="1050" u="none" strike="noStrike" cap="none" spc="0">
                          <a:solidFill>
                            <a:schemeClr val="tx1"/>
                          </a:solidFill>
                          <a:effectLst/>
                        </a:rPr>
                        <a:t>Time</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FI" sz="1050" b="1" u="none" strike="noStrike" cap="none" spc="0" dirty="0">
                          <a:solidFill>
                            <a:schemeClr val="tx1"/>
                          </a:solidFill>
                          <a:effectLst/>
                        </a:rPr>
                        <a:t>1</a:t>
                      </a:r>
                      <a:r>
                        <a:rPr lang="en-US" sz="1050" b="1" u="none" strike="noStrike" cap="none" spc="0" dirty="0">
                          <a:solidFill>
                            <a:schemeClr val="tx1"/>
                          </a:solidFill>
                          <a:effectLst/>
                        </a:rPr>
                        <a:t>9</a:t>
                      </a:r>
                      <a:r>
                        <a:rPr lang="en-FI" sz="1050" b="1" u="none" strike="noStrike" cap="none" spc="0" dirty="0">
                          <a:solidFill>
                            <a:schemeClr val="tx1"/>
                          </a:solidFill>
                          <a:effectLst/>
                        </a:rPr>
                        <a:t>:30</a:t>
                      </a:r>
                      <a:endParaRPr lang="en-FI" sz="105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a:txBody>
                    <a:bodyPr/>
                    <a:lstStyle/>
                    <a:p>
                      <a:pPr algn="r" fontAlgn="b"/>
                      <a:endParaRPr lang="en-FI"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2202408"/>
                  </a:ext>
                </a:extLst>
              </a:tr>
              <a:tr h="202451">
                <a:tc>
                  <a:txBody>
                    <a:bodyPr/>
                    <a:lstStyle/>
                    <a:p>
                      <a:pPr algn="l" fontAlgn="b"/>
                      <a:r>
                        <a:rPr lang="de-DE" sz="1050" u="none" strike="noStrike" cap="none" spc="0">
                          <a:solidFill>
                            <a:schemeClr val="tx1"/>
                          </a:solidFill>
                          <a:effectLst/>
                        </a:rPr>
                        <a:t>Location</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nl-NL" sz="1050" u="none" strike="noStrike" cap="none" spc="0" dirty="0">
                          <a:solidFill>
                            <a:schemeClr val="tx1"/>
                          </a:solidFill>
                          <a:effectLst/>
                        </a:rPr>
                        <a:t>Restaurant Italissimo, Baznicas 27/29, Riga, Latvia</a:t>
                      </a:r>
                      <a:endParaRPr lang="nl-NL"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nl-NL"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3185886"/>
                  </a:ext>
                </a:extLst>
              </a:tr>
              <a:tr h="202451">
                <a:tc>
                  <a:txBody>
                    <a:bodyPr/>
                    <a:lstStyle/>
                    <a:p>
                      <a:pPr algn="l" fontAlgn="b"/>
                      <a:r>
                        <a:rPr lang="de-DE" sz="1050" u="none" strike="noStrike" cap="none" spc="0" dirty="0">
                          <a:solidFill>
                            <a:schemeClr val="tx1"/>
                          </a:solidFill>
                          <a:effectLst/>
                        </a:rPr>
                        <a:t>Menu</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050" u="none" strike="noStrike" cap="none" spc="0" dirty="0" err="1">
                          <a:solidFill>
                            <a:schemeClr val="tx1"/>
                          </a:solidFill>
                          <a:effectLst/>
                        </a:rPr>
                        <a:t>Prepared</a:t>
                      </a:r>
                      <a:r>
                        <a:rPr lang="de-DE" sz="1050" u="none" strike="noStrike" cap="none" spc="0" dirty="0">
                          <a:solidFill>
                            <a:schemeClr val="tx1"/>
                          </a:solidFill>
                          <a:effectLst/>
                        </a:rPr>
                        <a:t> </a:t>
                      </a:r>
                      <a:r>
                        <a:rPr lang="de-DE" sz="1050" u="none" strike="noStrike" cap="none" spc="0" dirty="0" err="1">
                          <a:solidFill>
                            <a:schemeClr val="tx1"/>
                          </a:solidFill>
                          <a:effectLst/>
                        </a:rPr>
                        <a:t>menu</a:t>
                      </a:r>
                      <a:r>
                        <a:rPr lang="de-DE" sz="1050" u="none" strike="noStrike" cap="none" spc="0" dirty="0">
                          <a:solidFill>
                            <a:schemeClr val="tx1"/>
                          </a:solidFill>
                          <a:effectLst/>
                        </a:rPr>
                        <a:t> </a:t>
                      </a:r>
                      <a:r>
                        <a:rPr lang="de-DE" sz="1050" u="none" strike="noStrike" cap="none" spc="0" dirty="0" err="1">
                          <a:solidFill>
                            <a:schemeClr val="tx1"/>
                          </a:solidFill>
                          <a:effectLst/>
                        </a:rPr>
                        <a:t>with</a:t>
                      </a:r>
                      <a:r>
                        <a:rPr lang="de-DE" sz="1050" u="none" strike="noStrike" cap="none" spc="0" dirty="0">
                          <a:solidFill>
                            <a:schemeClr val="tx1"/>
                          </a:solidFill>
                          <a:effectLst/>
                        </a:rPr>
                        <a:t> alternatives (</a:t>
                      </a:r>
                      <a:r>
                        <a:rPr lang="de-DE" sz="1050" u="none" strike="noStrike" cap="none" spc="0" dirty="0" err="1">
                          <a:solidFill>
                            <a:schemeClr val="tx1"/>
                          </a:solidFill>
                          <a:effectLst/>
                        </a:rPr>
                        <a:t>vegetarian</a:t>
                      </a:r>
                      <a:r>
                        <a:rPr lang="de-DE" sz="1050" u="none" strike="noStrike" cap="none" spc="0" dirty="0">
                          <a:solidFill>
                            <a:schemeClr val="tx1"/>
                          </a:solidFill>
                          <a:effectLst/>
                        </a:rPr>
                        <a:t> </a:t>
                      </a:r>
                      <a:r>
                        <a:rPr lang="de-DE" sz="1050" u="none" strike="noStrike" cap="none" spc="0" dirty="0" err="1">
                          <a:solidFill>
                            <a:schemeClr val="tx1"/>
                          </a:solidFill>
                          <a:effectLst/>
                        </a:rPr>
                        <a:t>options</a:t>
                      </a:r>
                      <a:r>
                        <a:rPr lang="de-DE" sz="1050" u="none" strike="noStrike" cap="none" spc="0" dirty="0">
                          <a:solidFill>
                            <a:schemeClr val="tx1"/>
                          </a:solidFill>
                          <a:effectLst/>
                        </a:rPr>
                        <a:t> </a:t>
                      </a:r>
                      <a:r>
                        <a:rPr lang="de-DE" sz="1050" u="none" strike="noStrike" cap="none" spc="0" dirty="0" err="1">
                          <a:solidFill>
                            <a:schemeClr val="tx1"/>
                          </a:solidFill>
                          <a:effectLst/>
                        </a:rPr>
                        <a:t>avaiable</a:t>
                      </a:r>
                      <a:r>
                        <a:rPr lang="de-DE" sz="1050" u="none" strike="noStrike" cap="none" spc="0" dirty="0">
                          <a:solidFill>
                            <a:schemeClr val="tx1"/>
                          </a:solidFill>
                          <a:effectLst/>
                        </a:rPr>
                        <a:t>)</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31680554"/>
                  </a:ext>
                </a:extLst>
              </a:tr>
              <a:tr h="202451">
                <a:tc>
                  <a:txBody>
                    <a:bodyPr/>
                    <a:lstStyle/>
                    <a:p>
                      <a:pPr algn="l" fontAlgn="b"/>
                      <a:r>
                        <a:rPr lang="de-DE" sz="1050" u="none" strike="noStrike" cap="none" spc="0" dirty="0">
                          <a:solidFill>
                            <a:schemeClr val="tx1"/>
                          </a:solidFill>
                          <a:effectLst/>
                        </a:rPr>
                        <a:t>Reservation</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050" u="none" strike="noStrike" cap="none" spc="0" dirty="0">
                          <a:solidFill>
                            <a:schemeClr val="tx1"/>
                          </a:solidFill>
                          <a:effectLst/>
                        </a:rPr>
                        <a:t>For 12 </a:t>
                      </a:r>
                      <a:r>
                        <a:rPr lang="de-DE" sz="1050" u="none" strike="noStrike" cap="none" spc="0" dirty="0" err="1">
                          <a:solidFill>
                            <a:schemeClr val="tx1"/>
                          </a:solidFill>
                          <a:effectLst/>
                        </a:rPr>
                        <a:t>people</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8504365"/>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endParaRPr lang="fr-FR"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endParaRPr lang="en-FI"/>
                    </a:p>
                  </a:txBody>
                  <a:tcPr/>
                </a:tc>
                <a:extLst>
                  <a:ext uri="{0D108BD9-81ED-4DB2-BD59-A6C34878D82A}">
                    <a16:rowId xmlns:a16="http://schemas.microsoft.com/office/drawing/2014/main" val="2498810259"/>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endParaRPr lang="fr-FR"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fr-FR"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71242325"/>
                  </a:ext>
                </a:extLst>
              </a:tr>
              <a:tr h="226511">
                <a:tc>
                  <a:txBody>
                    <a:bodyPr/>
                    <a:lstStyle/>
                    <a:p>
                      <a:pPr algn="l" fontAlgn="b"/>
                      <a:r>
                        <a:rPr lang="en-US" sz="1050" b="1" i="0" u="none" strike="noStrike" cap="none" spc="0" dirty="0">
                          <a:solidFill>
                            <a:schemeClr val="tx1"/>
                          </a:solidFill>
                          <a:effectLst/>
                          <a:latin typeface="Calibri" panose="020F0502020204030204" pitchFamily="34" charset="0"/>
                        </a:rPr>
                        <a:t>EPCA Forum Day</a:t>
                      </a:r>
                      <a:endParaRPr lang="en-FI" sz="1050" b="1"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en-US" sz="1050" b="1" i="0" u="none" strike="noStrike" cap="none" spc="0" dirty="0">
                          <a:solidFill>
                            <a:schemeClr val="tx1"/>
                          </a:solidFill>
                          <a:effectLst/>
                          <a:latin typeface="Calibri" panose="020F0502020204030204" pitchFamily="34" charset="0"/>
                        </a:rPr>
                        <a:t>27. October 2023</a:t>
                      </a:r>
                      <a:endParaRPr lang="en-FI" sz="105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en-FI"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75603518"/>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endParaRPr lang="de-DE" sz="110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endParaRPr lang="en-FI"/>
                    </a:p>
                  </a:txBody>
                  <a:tcPr/>
                </a:tc>
                <a:extLst>
                  <a:ext uri="{0D108BD9-81ED-4DB2-BD59-A6C34878D82A}">
                    <a16:rowId xmlns:a16="http://schemas.microsoft.com/office/drawing/2014/main" val="2607958588"/>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100" b="1" u="none" strike="noStrike" cap="none" spc="0" dirty="0">
                          <a:solidFill>
                            <a:schemeClr val="tx1"/>
                          </a:solidFill>
                          <a:effectLst/>
                        </a:rPr>
                        <a:t>EPCA Forum</a:t>
                      </a:r>
                      <a:endParaRPr lang="de-DE" sz="110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5036687"/>
                  </a:ext>
                </a:extLst>
              </a:tr>
              <a:tr h="202451">
                <a:tc>
                  <a:txBody>
                    <a:bodyPr/>
                    <a:lstStyle/>
                    <a:p>
                      <a:pPr algn="l" fontAlgn="b"/>
                      <a:r>
                        <a:rPr lang="de-DE" sz="1050" u="none" strike="noStrike" cap="none" spc="0">
                          <a:solidFill>
                            <a:schemeClr val="tx1"/>
                          </a:solidFill>
                          <a:effectLst/>
                        </a:rPr>
                        <a:t>Time</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en-US" sz="1050" b="1" u="none" strike="noStrike" cap="none" spc="0" dirty="0">
                          <a:solidFill>
                            <a:schemeClr val="tx1"/>
                          </a:solidFill>
                          <a:effectLst/>
                        </a:rPr>
                        <a:t>8:30</a:t>
                      </a:r>
                      <a:r>
                        <a:rPr lang="en-FI" sz="1050" b="1" u="none" strike="noStrike" cap="none" spc="0" dirty="0">
                          <a:solidFill>
                            <a:schemeClr val="tx1"/>
                          </a:solidFill>
                          <a:effectLst/>
                        </a:rPr>
                        <a:t> – 17</a:t>
                      </a:r>
                      <a:r>
                        <a:rPr lang="en-US" sz="1050" b="1" u="none" strike="noStrike" cap="none" spc="0" dirty="0">
                          <a:solidFill>
                            <a:schemeClr val="tx1"/>
                          </a:solidFill>
                          <a:effectLst/>
                        </a:rPr>
                        <a:t>:</a:t>
                      </a:r>
                      <a:r>
                        <a:rPr lang="en-FI" sz="1050" b="1" u="none" strike="noStrike" cap="none" spc="0" dirty="0">
                          <a:solidFill>
                            <a:schemeClr val="tx1"/>
                          </a:solidFill>
                          <a:effectLst/>
                        </a:rPr>
                        <a:t>00</a:t>
                      </a:r>
                      <a:endParaRPr lang="en-FI" sz="1050" b="1"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en-FI"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479140382"/>
                  </a:ext>
                </a:extLst>
              </a:tr>
              <a:tr h="202451">
                <a:tc>
                  <a:txBody>
                    <a:bodyPr/>
                    <a:lstStyle/>
                    <a:p>
                      <a:pPr algn="l" fontAlgn="b"/>
                      <a:r>
                        <a:rPr lang="de-DE" sz="1050" u="none" strike="noStrike" cap="none" spc="0">
                          <a:solidFill>
                            <a:schemeClr val="tx1"/>
                          </a:solidFill>
                          <a:effectLst/>
                        </a:rPr>
                        <a:t>Location</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050" u="none" strike="noStrike" cap="none" spc="0" dirty="0" err="1">
                          <a:solidFill>
                            <a:schemeClr val="tx1"/>
                          </a:solidFill>
                          <a:effectLst/>
                        </a:rPr>
                        <a:t>Swedbank</a:t>
                      </a:r>
                      <a:endParaRPr lang="de-DE" sz="1050" u="none" strike="noStrike" cap="none" spc="0" dirty="0">
                        <a:solidFill>
                          <a:schemeClr val="tx1"/>
                        </a:solidFill>
                        <a:effectLst/>
                      </a:endParaRPr>
                    </a:p>
                    <a:p>
                      <a:pPr algn="l" fontAlgn="b"/>
                      <a:r>
                        <a:rPr lang="de-DE" sz="1050" u="none" strike="noStrike" cap="none" spc="0" dirty="0">
                          <a:solidFill>
                            <a:schemeClr val="tx1"/>
                          </a:solidFill>
                          <a:effectLst/>
                        </a:rPr>
                        <a:t>Headquarters , </a:t>
                      </a:r>
                      <a:r>
                        <a:rPr lang="de-DE" sz="1050" u="none" strike="noStrike" cap="none" spc="0" dirty="0" err="1">
                          <a:solidFill>
                            <a:schemeClr val="tx1"/>
                          </a:solidFill>
                          <a:effectLst/>
                        </a:rPr>
                        <a:t>Balasta</a:t>
                      </a:r>
                      <a:r>
                        <a:rPr lang="de-DE" sz="1050" u="none" strike="noStrike" cap="none" spc="0" dirty="0">
                          <a:solidFill>
                            <a:schemeClr val="tx1"/>
                          </a:solidFill>
                          <a:effectLst/>
                        </a:rPr>
                        <a:t> </a:t>
                      </a:r>
                      <a:r>
                        <a:rPr lang="de-DE" sz="1050" u="none" strike="noStrike" cap="none" spc="0" dirty="0" err="1">
                          <a:solidFill>
                            <a:schemeClr val="tx1"/>
                          </a:solidFill>
                          <a:effectLst/>
                        </a:rPr>
                        <a:t>dambis</a:t>
                      </a:r>
                      <a:r>
                        <a:rPr lang="de-DE" sz="1050" u="none" strike="noStrike" cap="none" spc="0" dirty="0">
                          <a:solidFill>
                            <a:schemeClr val="tx1"/>
                          </a:solidFill>
                          <a:effectLst/>
                        </a:rPr>
                        <a:t> 15 , Riga, </a:t>
                      </a:r>
                      <a:r>
                        <a:rPr lang="de-DE" sz="1050" u="none" strike="noStrike" cap="none" spc="0" dirty="0" err="1">
                          <a:solidFill>
                            <a:schemeClr val="tx1"/>
                          </a:solidFill>
                          <a:effectLst/>
                        </a:rPr>
                        <a:t>Latvia</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297227979"/>
                  </a:ext>
                </a:extLst>
              </a:tr>
              <a:tr h="202451">
                <a:tc>
                  <a:txBody>
                    <a:bodyPr/>
                    <a:lstStyle/>
                    <a:p>
                      <a:pPr algn="l" fontAlgn="b"/>
                      <a:r>
                        <a:rPr lang="de-DE" sz="1050" u="none" strike="noStrike" cap="none" spc="0">
                          <a:solidFill>
                            <a:schemeClr val="tx1"/>
                          </a:solidFill>
                          <a:effectLst/>
                        </a:rPr>
                        <a:t>Room</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050" u="none" strike="noStrike" cap="none" spc="0" dirty="0">
                          <a:solidFill>
                            <a:schemeClr val="tx1"/>
                          </a:solidFill>
                          <a:effectLst/>
                        </a:rPr>
                        <a:t>For 12 </a:t>
                      </a:r>
                      <a:r>
                        <a:rPr lang="de-DE" sz="1050" u="none" strike="noStrike" cap="none" spc="0" dirty="0" err="1">
                          <a:solidFill>
                            <a:schemeClr val="tx1"/>
                          </a:solidFill>
                          <a:effectLst/>
                        </a:rPr>
                        <a:t>people</a:t>
                      </a:r>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21872490"/>
                  </a:ext>
                </a:extLst>
              </a:tr>
              <a:tr h="202451">
                <a:tc>
                  <a:txBody>
                    <a:bodyPr/>
                    <a:lstStyle/>
                    <a:p>
                      <a:pPr algn="l" fontAlgn="b"/>
                      <a:r>
                        <a:rPr lang="de-DE" sz="1050" u="none" strike="noStrike" cap="none" spc="0">
                          <a:solidFill>
                            <a:schemeClr val="tx1"/>
                          </a:solidFill>
                          <a:effectLst/>
                        </a:rPr>
                        <a:t>Lunch</a:t>
                      </a:r>
                      <a:endParaRPr lang="de-DE" sz="1050" b="0" i="0" u="none" strike="noStrike" cap="none" spc="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mpd="sng">
                      <a:noFill/>
                      <a:prstDash val="solid"/>
                    </a:lnB>
                    <a:noFill/>
                  </a:tcPr>
                </a:tc>
                <a:tc gridSpan="2">
                  <a:txBody>
                    <a:bodyPr/>
                    <a:lstStyle/>
                    <a:p>
                      <a:pPr algn="l" fontAlgn="b"/>
                      <a:r>
                        <a:rPr lang="de-DE" sz="1050" u="none" strike="noStrike" cap="none" spc="0" dirty="0">
                          <a:solidFill>
                            <a:schemeClr val="tx1"/>
                          </a:solidFill>
                          <a:effectLst/>
                        </a:rPr>
                        <a:t>At </a:t>
                      </a:r>
                      <a:r>
                        <a:rPr lang="de-DE" sz="1050" u="none" strike="noStrike" cap="none" spc="0" dirty="0" err="1">
                          <a:solidFill>
                            <a:schemeClr val="tx1"/>
                          </a:solidFill>
                          <a:effectLst/>
                        </a:rPr>
                        <a:t>the</a:t>
                      </a:r>
                      <a:r>
                        <a:rPr lang="de-DE" sz="1050" u="none" strike="noStrike" cap="none" spc="0" dirty="0">
                          <a:solidFill>
                            <a:schemeClr val="tx1"/>
                          </a:solidFill>
                          <a:effectLst/>
                        </a:rPr>
                        <a:t> EPCA Forum </a:t>
                      </a:r>
                      <a:r>
                        <a:rPr lang="de-DE" sz="1050" u="none" strike="noStrike" cap="none" spc="0" dirty="0" err="1">
                          <a:solidFill>
                            <a:schemeClr val="tx1"/>
                          </a:solidFill>
                          <a:effectLst/>
                        </a:rPr>
                        <a:t>venue</a:t>
                      </a:r>
                      <a:endParaRPr lang="de-DE" sz="1050" b="0" i="0" u="none" strike="noStrike" cap="none" spc="0" dirty="0">
                        <a:solidFill>
                          <a:srgbClr val="FF0000"/>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tc hMerge="1">
                  <a:txBody>
                    <a:bodyPr/>
                    <a:lstStyle/>
                    <a:p>
                      <a:pPr algn="l" fontAlgn="b"/>
                      <a:endParaRPr lang="de-DE"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58216844"/>
                  </a:ext>
                </a:extLst>
              </a:tr>
              <a:tr h="202451">
                <a:tc>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ap="flat" cmpd="sng" algn="ctr">
                      <a:noFill/>
                      <a:prstDash val="solid"/>
                    </a:lnL>
                    <a:lnR w="12700" cmpd="sng">
                      <a:noFill/>
                      <a:prstDash val="solid"/>
                    </a:lnR>
                    <a:lnT w="12700" cmpd="sng">
                      <a:noFill/>
                      <a:prstDash val="solid"/>
                    </a:lnT>
                    <a:lnB w="12700" cap="flat" cmpd="sng" algn="ctr">
                      <a:noFill/>
                      <a:prstDash val="solid"/>
                    </a:lnB>
                    <a:noFill/>
                  </a:tcPr>
                </a:tc>
                <a:tc gridSpan="2">
                  <a:txBody>
                    <a:bodyPr/>
                    <a:lstStyle/>
                    <a:p>
                      <a:pPr algn="l" fontAlgn="b"/>
                      <a:endParaRPr lang="de-DE" sz="105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ap="flat" cmpd="sng" algn="ctr">
                      <a:noFill/>
                      <a:prstDash val="solid"/>
                    </a:lnB>
                    <a:noFill/>
                  </a:tcPr>
                </a:tc>
                <a:tc hMerge="1">
                  <a:txBody>
                    <a:bodyPr/>
                    <a:lstStyle/>
                    <a:p>
                      <a:pPr algn="l" fontAlgn="b"/>
                      <a:endParaRPr lang="de-DE" sz="900" b="0" i="0" u="none" strike="noStrike" cap="none" spc="0" dirty="0">
                        <a:solidFill>
                          <a:schemeClr val="tx1"/>
                        </a:solidFill>
                        <a:effectLst/>
                        <a:latin typeface="Calibri" panose="020F0502020204030204" pitchFamily="34" charset="0"/>
                      </a:endParaRPr>
                    </a:p>
                  </a:txBody>
                  <a:tcPr marL="2308" marR="2308" marT="2308" marB="49215"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739118902"/>
                  </a:ext>
                </a:extLst>
              </a:tr>
            </a:tbl>
          </a:graphicData>
        </a:graphic>
      </p:graphicFrame>
      <p:pic>
        <p:nvPicPr>
          <p:cNvPr id="7" name="Picture 2">
            <a:extLst>
              <a:ext uri="{FF2B5EF4-FFF2-40B4-BE49-F238E27FC236}">
                <a16:creationId xmlns:a16="http://schemas.microsoft.com/office/drawing/2014/main" id="{F5CABC9E-131C-4AB2-ACDC-7C7C06FB31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1247" y="6217920"/>
            <a:ext cx="1216852" cy="4638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2BC38E2-AC4A-0B16-34AC-1282AFDBA19A}"/>
              </a:ext>
            </a:extLst>
          </p:cNvPr>
          <p:cNvSpPr/>
          <p:nvPr/>
        </p:nvSpPr>
        <p:spPr>
          <a:xfrm>
            <a:off x="0" y="0"/>
            <a:ext cx="2013557" cy="6858000"/>
          </a:xfrm>
          <a:prstGeom prst="rect">
            <a:avLst/>
          </a:prstGeom>
          <a:solidFill>
            <a:srgbClr val="67A2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5BB529F3-E00F-460D-9375-66033556FE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EPCA Forum</a:t>
            </a:r>
            <a:r>
              <a:rPr lang="en-US" sz="2600" kern="1200" dirty="0">
                <a:solidFill>
                  <a:srgbClr val="FFFFFF"/>
                </a:solidFill>
                <a:latin typeface="+mj-lt"/>
                <a:ea typeface="+mj-ea"/>
                <a:cs typeface="+mj-cs"/>
              </a:rPr>
              <a:t> </a:t>
            </a:r>
            <a:r>
              <a:rPr lang="en-US" sz="2600" dirty="0">
                <a:solidFill>
                  <a:srgbClr val="FFFFFF"/>
                </a:solidFill>
              </a:rPr>
              <a:t>p</a:t>
            </a:r>
            <a:r>
              <a:rPr lang="en-US" sz="2600" kern="1200" dirty="0">
                <a:solidFill>
                  <a:srgbClr val="FFFFFF"/>
                </a:solidFill>
                <a:latin typeface="+mj-lt"/>
                <a:ea typeface="+mj-ea"/>
                <a:cs typeface="+mj-cs"/>
              </a:rPr>
              <a:t>rogram overview</a:t>
            </a:r>
          </a:p>
        </p:txBody>
      </p:sp>
    </p:spTree>
    <p:extLst>
      <p:ext uri="{BB962C8B-B14F-4D97-AF65-F5344CB8AC3E}">
        <p14:creationId xmlns:p14="http://schemas.microsoft.com/office/powerpoint/2010/main" val="254324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B529F3-E00F-460D-9375-66033556FE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EPCA Forum</a:t>
            </a:r>
            <a:r>
              <a:rPr lang="en-US" sz="2600" kern="1200" dirty="0">
                <a:solidFill>
                  <a:srgbClr val="FFFFFF"/>
                </a:solidFill>
                <a:latin typeface="+mj-lt"/>
                <a:ea typeface="+mj-ea"/>
                <a:cs typeface="+mj-cs"/>
              </a:rPr>
              <a:t> 2023</a:t>
            </a:r>
          </a:p>
        </p:txBody>
      </p:sp>
      <p:pic>
        <p:nvPicPr>
          <p:cNvPr id="8" name="Picture 2">
            <a:extLst>
              <a:ext uri="{FF2B5EF4-FFF2-40B4-BE49-F238E27FC236}">
                <a16:creationId xmlns:a16="http://schemas.microsoft.com/office/drawing/2014/main" id="{B522FF35-D012-4D91-9AC0-C14900EBA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1247" y="6217920"/>
            <a:ext cx="1216852" cy="46386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ffects-of-halloween-on-business">
            <a:extLst>
              <a:ext uri="{FF2B5EF4-FFF2-40B4-BE49-F238E27FC236}">
                <a16:creationId xmlns:a16="http://schemas.microsoft.com/office/drawing/2014/main" id="{2AFAAB3C-35D2-3C45-AF1A-4A565A171B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601" b="43265"/>
          <a:stretch/>
        </p:blipFill>
        <p:spPr bwMode="auto">
          <a:xfrm>
            <a:off x="2013557" y="0"/>
            <a:ext cx="10178443" cy="16614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E47F78B-6219-FEB7-8D4E-8AEBDEFA7A31}"/>
              </a:ext>
            </a:extLst>
          </p:cNvPr>
          <p:cNvSpPr txBox="1"/>
          <p:nvPr/>
        </p:nvSpPr>
        <p:spPr>
          <a:xfrm>
            <a:off x="4099560" y="2392680"/>
            <a:ext cx="7101840" cy="2246769"/>
          </a:xfrm>
          <a:prstGeom prst="rect">
            <a:avLst/>
          </a:prstGeom>
          <a:noFill/>
        </p:spPr>
        <p:txBody>
          <a:bodyPr wrap="square" rtlCol="0">
            <a:spAutoFit/>
          </a:bodyPr>
          <a:lstStyle/>
          <a:p>
            <a:r>
              <a:rPr lang="da-DK" sz="1400" dirty="0"/>
              <a:t>Payments in Europe is undergoing a cool-off period. Well established fintechs – Klarna, Revolut or N26 - have slashed their evaluations to below 50% during the last 12 – 15 months. Start-up and scale-up fintechs see a strong need for profitability in their business outook otherwise funding is simply not available. Many of such entities who failed to turn the strategy from market share and coverage to profitability had to call it quits. Traditional payment providers – Worldline, Nexi, Adyen, saw their stock price take a significant dive recently.</a:t>
            </a:r>
          </a:p>
          <a:p>
            <a:endParaRPr lang="da-DK" sz="1400" dirty="0"/>
          </a:p>
          <a:p>
            <a:r>
              <a:rPr lang="da-DK" sz="1400" dirty="0"/>
              <a:t>So for some markets and market participants to make it work in European payments can be a bit mysterious, at least shadowy or even outright scary. And as it’s the end of October we felt, a Halloween theme might just be suitable for the EPCA Forum 2023.</a:t>
            </a:r>
            <a:endParaRPr lang="en-FI" sz="1400" dirty="0"/>
          </a:p>
        </p:txBody>
      </p:sp>
    </p:spTree>
    <p:extLst>
      <p:ext uri="{BB962C8B-B14F-4D97-AF65-F5344CB8AC3E}">
        <p14:creationId xmlns:p14="http://schemas.microsoft.com/office/powerpoint/2010/main" val="256221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B529F3-E00F-460D-9375-66033556FE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EPCA Forum</a:t>
            </a:r>
            <a:r>
              <a:rPr lang="en-US" sz="2600" kern="1200" dirty="0">
                <a:solidFill>
                  <a:srgbClr val="FFFFFF"/>
                </a:solidFill>
                <a:latin typeface="+mj-lt"/>
                <a:ea typeface="+mj-ea"/>
                <a:cs typeface="+mj-cs"/>
              </a:rPr>
              <a:t> </a:t>
            </a:r>
            <a:r>
              <a:rPr lang="en-US" sz="2600" dirty="0">
                <a:solidFill>
                  <a:srgbClr val="FFFFFF"/>
                </a:solidFill>
              </a:rPr>
              <a:t>agenda (1/3)</a:t>
            </a:r>
            <a:endParaRPr lang="en-US" sz="2600" kern="1200" dirty="0">
              <a:solidFill>
                <a:srgbClr val="FFFFFF"/>
              </a:solidFill>
              <a:latin typeface="+mj-lt"/>
              <a:ea typeface="+mj-ea"/>
              <a:cs typeface="+mj-cs"/>
            </a:endParaRPr>
          </a:p>
        </p:txBody>
      </p:sp>
      <p:pic>
        <p:nvPicPr>
          <p:cNvPr id="8" name="Picture 2">
            <a:extLst>
              <a:ext uri="{FF2B5EF4-FFF2-40B4-BE49-F238E27FC236}">
                <a16:creationId xmlns:a16="http://schemas.microsoft.com/office/drawing/2014/main" id="{B522FF35-D012-4D91-9AC0-C14900EBA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1247" y="6217920"/>
            <a:ext cx="1216852" cy="463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3">
            <a:extLst>
              <a:ext uri="{FF2B5EF4-FFF2-40B4-BE49-F238E27FC236}">
                <a16:creationId xmlns:a16="http://schemas.microsoft.com/office/drawing/2014/main" id="{992C7DD4-531E-46D9-BF62-9FF7A47513DF}"/>
              </a:ext>
            </a:extLst>
          </p:cNvPr>
          <p:cNvGraphicFramePr>
            <a:graphicFrameLocks/>
          </p:cNvGraphicFramePr>
          <p:nvPr>
            <p:extLst>
              <p:ext uri="{D42A27DB-BD31-4B8C-83A1-F6EECF244321}">
                <p14:modId xmlns:p14="http://schemas.microsoft.com/office/powerpoint/2010/main" val="2299548095"/>
              </p:ext>
            </p:extLst>
          </p:nvPr>
        </p:nvGraphicFramePr>
        <p:xfrm>
          <a:off x="4032514" y="1407645"/>
          <a:ext cx="6963145" cy="4764260"/>
        </p:xfrm>
        <a:graphic>
          <a:graphicData uri="http://schemas.openxmlformats.org/drawingml/2006/table">
            <a:tbl>
              <a:tblPr>
                <a:noFill/>
                <a:tableStyleId>{5C22544A-7EE6-4342-B048-85BDC9FD1C3A}</a:tableStyleId>
              </a:tblPr>
              <a:tblGrid>
                <a:gridCol w="1316726">
                  <a:extLst>
                    <a:ext uri="{9D8B030D-6E8A-4147-A177-3AD203B41FA5}">
                      <a16:colId xmlns:a16="http://schemas.microsoft.com/office/drawing/2014/main" val="1993577636"/>
                    </a:ext>
                  </a:extLst>
                </a:gridCol>
                <a:gridCol w="4122420">
                  <a:extLst>
                    <a:ext uri="{9D8B030D-6E8A-4147-A177-3AD203B41FA5}">
                      <a16:colId xmlns:a16="http://schemas.microsoft.com/office/drawing/2014/main" val="1512373037"/>
                    </a:ext>
                  </a:extLst>
                </a:gridCol>
                <a:gridCol w="1523999">
                  <a:extLst>
                    <a:ext uri="{9D8B030D-6E8A-4147-A177-3AD203B41FA5}">
                      <a16:colId xmlns:a16="http://schemas.microsoft.com/office/drawing/2014/main" val="3432068213"/>
                    </a:ext>
                  </a:extLst>
                </a:gridCol>
              </a:tblGrid>
              <a:tr h="136070">
                <a:tc>
                  <a:txBody>
                    <a:bodyPr/>
                    <a:lstStyle/>
                    <a:p>
                      <a:pPr algn="l" fontAlgn="b"/>
                      <a:r>
                        <a:rPr lang="en-FI" sz="900" b="1" u="none" strike="noStrike" cap="none" spc="0" noProof="0">
                          <a:solidFill>
                            <a:schemeClr val="tx1"/>
                          </a:solidFill>
                          <a:effectLst/>
                        </a:rPr>
                        <a:t>EPCA Forum theme</a:t>
                      </a:r>
                      <a:endParaRPr lang="en-FI" sz="900" b="1"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1050" b="1" i="1" u="none" strike="noStrike" cap="none" spc="0" noProof="0" dirty="0">
                          <a:solidFill>
                            <a:schemeClr val="tx1"/>
                          </a:solidFill>
                          <a:effectLst/>
                        </a:rPr>
                        <a:t>tbc</a:t>
                      </a:r>
                      <a:endParaRPr lang="en-FI" sz="1050" b="1" i="1"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tc>
                  <a:txBody>
                    <a:bodyPr/>
                    <a:lstStyle/>
                    <a:p>
                      <a:pPr algn="l" fontAlgn="b"/>
                      <a:endParaRPr lang="en-FI" sz="900" b="1"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2098785029"/>
                  </a:ext>
                </a:extLst>
              </a:tr>
              <a:tr h="145697">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81389968"/>
                  </a:ext>
                </a:extLst>
              </a:tr>
              <a:tr h="140972">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FI" sz="1050" b="1" u="none" strike="noStrike" cap="none" spc="0" noProof="0" dirty="0">
                          <a:solidFill>
                            <a:schemeClr val="tx1"/>
                          </a:solidFill>
                          <a:effectLst/>
                        </a:rPr>
                        <a:t>Coming to the venue</a:t>
                      </a:r>
                      <a:r>
                        <a:rPr lang="en-US" sz="900" b="0" u="none" strike="noStrike" cap="none" spc="0" noProof="0" dirty="0">
                          <a:solidFill>
                            <a:schemeClr val="tx1"/>
                          </a:solidFill>
                          <a:effectLst/>
                        </a:rPr>
                        <a:t>, getting a post-breakfast coffee</a:t>
                      </a:r>
                      <a:r>
                        <a:rPr lang="en-FI" sz="900" b="0" u="none" strike="noStrike" cap="none" spc="0" noProof="0" dirty="0">
                          <a:solidFill>
                            <a:schemeClr val="tx1"/>
                          </a:solidFill>
                          <a:effectLst/>
                        </a:rPr>
                        <a:t> </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FI" sz="900" b="0" i="0" u="none" strike="noStrike" cap="none" spc="0" noProof="0" dirty="0">
                          <a:solidFill>
                            <a:schemeClr val="tx1"/>
                          </a:solidFill>
                          <a:effectLst/>
                          <a:latin typeface="Calibri" panose="020F0502020204030204" pitchFamily="34" charset="0"/>
                        </a:rPr>
                        <a:t>8:</a:t>
                      </a:r>
                      <a:r>
                        <a:rPr lang="en-US" sz="900" b="0" i="0" u="none" strike="noStrike" cap="none" spc="0" noProof="0" dirty="0">
                          <a:solidFill>
                            <a:schemeClr val="tx1"/>
                          </a:solidFill>
                          <a:effectLst/>
                          <a:latin typeface="Calibri" panose="020F0502020204030204" pitchFamily="34" charset="0"/>
                        </a:rPr>
                        <a:t>30</a:t>
                      </a:r>
                      <a:r>
                        <a:rPr lang="en-FI" sz="900" b="0" i="0" u="none" strike="noStrike" cap="none" spc="0" noProof="0" dirty="0">
                          <a:solidFill>
                            <a:schemeClr val="tx1"/>
                          </a:solidFill>
                          <a:effectLst/>
                          <a:latin typeface="Calibri" panose="020F0502020204030204" pitchFamily="34" charset="0"/>
                        </a:rPr>
                        <a:t> – </a:t>
                      </a:r>
                      <a:r>
                        <a:rPr lang="en-US" sz="900" b="0" i="0" u="none" strike="noStrike" cap="none" spc="0" noProof="0" dirty="0">
                          <a:solidFill>
                            <a:schemeClr val="tx1"/>
                          </a:solidFill>
                          <a:effectLst/>
                          <a:latin typeface="Calibri" panose="020F0502020204030204" pitchFamily="34" charset="0"/>
                        </a:rPr>
                        <a:t>8</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40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195551"/>
                  </a:ext>
                </a:extLst>
              </a:tr>
              <a:tr h="136070">
                <a:tc>
                  <a:txBody>
                    <a:bodyPr/>
                    <a:lstStyle/>
                    <a:p>
                      <a:pPr algn="l" fontAlgn="b"/>
                      <a:r>
                        <a:rPr lang="en-FI" sz="900" u="none" strike="noStrike" cap="none" spc="0" noProof="0" dirty="0">
                          <a:solidFill>
                            <a:schemeClr val="tx1"/>
                          </a:solidFill>
                          <a:effectLst/>
                        </a:rPr>
                        <a:t>Mikko</a:t>
                      </a:r>
                      <a:r>
                        <a:rPr lang="da-DK" sz="900" u="none" strike="noStrike" cap="none" spc="0" noProof="0" dirty="0">
                          <a:solidFill>
                            <a:schemeClr val="tx1"/>
                          </a:solidFill>
                          <a:effectLst/>
                        </a:rPr>
                        <a:t> Rieger</a:t>
                      </a:r>
                    </a:p>
                    <a:p>
                      <a:pPr algn="l" fontAlgn="b"/>
                      <a:r>
                        <a:rPr lang="da-DK" sz="900" b="0" i="0" u="none" strike="noStrike" cap="none" spc="0" noProof="0" dirty="0">
                          <a:solidFill>
                            <a:schemeClr val="tx1"/>
                          </a:solidFill>
                          <a:effectLst/>
                          <a:latin typeface="Calibri" panose="020F0502020204030204" pitchFamily="34" charset="0"/>
                        </a:rPr>
                        <a:t>EPCA chairman</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u="none" strike="noStrike" cap="none" spc="0" noProof="0" dirty="0">
                          <a:solidFill>
                            <a:schemeClr val="tx1"/>
                          </a:solidFill>
                          <a:effectLst/>
                        </a:rPr>
                        <a:t>Brief w</a:t>
                      </a:r>
                      <a:r>
                        <a:rPr lang="en-FI" sz="1050" b="1" u="none" strike="noStrike" cap="none" spc="0" noProof="0" dirty="0" err="1">
                          <a:solidFill>
                            <a:schemeClr val="tx1"/>
                          </a:solidFill>
                          <a:effectLst/>
                        </a:rPr>
                        <a:t>elcome</a:t>
                      </a:r>
                      <a:r>
                        <a:rPr lang="en-US" sz="1050" b="1" u="none" strike="noStrike" cap="none" spc="0" noProof="0" dirty="0">
                          <a:solidFill>
                            <a:schemeClr val="tx1"/>
                          </a:solidFill>
                          <a:effectLst/>
                        </a:rPr>
                        <a:t> and opening of the day</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8:40 </a:t>
                      </a:r>
                      <a:r>
                        <a:rPr lang="en-FI" sz="900" b="0" i="0" u="none" strike="noStrike" cap="none" spc="0" noProof="0" dirty="0">
                          <a:solidFill>
                            <a:schemeClr val="tx1"/>
                          </a:solidFill>
                          <a:effectLst/>
                          <a:latin typeface="Calibri" panose="020F0502020204030204" pitchFamily="34" charset="0"/>
                        </a:rPr>
                        <a:t>– </a:t>
                      </a:r>
                      <a:r>
                        <a:rPr lang="en-US" sz="900" b="0" i="0" u="none" strike="noStrike" cap="none" spc="0" noProof="0" dirty="0">
                          <a:solidFill>
                            <a:schemeClr val="tx1"/>
                          </a:solidFill>
                          <a:effectLst/>
                          <a:latin typeface="Calibri" panose="020F0502020204030204" pitchFamily="34" charset="0"/>
                        </a:rPr>
                        <a:t>8</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50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2202408"/>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3185886"/>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75295422"/>
                  </a:ext>
                </a:extLst>
              </a:tr>
              <a:tr h="136070">
                <a:tc>
                  <a:txBody>
                    <a:bodyPr/>
                    <a:lstStyle/>
                    <a:p>
                      <a:pPr algn="l" fontAlgn="b"/>
                      <a:r>
                        <a:rPr lang="en-FI" sz="900" b="0" i="0" u="none" strike="noStrike" cap="none" spc="0" noProof="0" dirty="0">
                          <a:solidFill>
                            <a:schemeClr val="tx1"/>
                          </a:solidFill>
                          <a:effectLst/>
                          <a:latin typeface="Calibri" panose="020F0502020204030204" pitchFamily="34" charset="0"/>
                        </a:rPr>
                        <a:t>Topic 1</a:t>
                      </a: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Schemes in haunted house – connecting to the cloud</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8</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50</a:t>
                      </a:r>
                      <a:r>
                        <a:rPr lang="en-FI" sz="900" b="0" i="0" u="none" strike="noStrike" cap="none" spc="0" noProof="0" dirty="0">
                          <a:solidFill>
                            <a:schemeClr val="tx1"/>
                          </a:solidFill>
                          <a:effectLst/>
                          <a:latin typeface="Calibri" panose="020F0502020204030204" pitchFamily="34" charset="0"/>
                        </a:rPr>
                        <a:t> – </a:t>
                      </a:r>
                      <a:r>
                        <a:rPr lang="en-US" sz="900" b="0" i="0" u="none" strike="noStrike" cap="none" spc="0" noProof="0" dirty="0">
                          <a:solidFill>
                            <a:schemeClr val="tx1"/>
                          </a:solidFill>
                          <a:effectLst/>
                          <a:latin typeface="Calibri" panose="020F0502020204030204" pitchFamily="34" charset="0"/>
                        </a:rPr>
                        <a:t>9:30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82930178"/>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Ludmila Berzina</a:t>
                      </a:r>
                    </a:p>
                    <a:p>
                      <a:pPr algn="l" fontAlgn="b"/>
                      <a:r>
                        <a:rPr lang="en-US" sz="900" b="0" i="0" u="none" strike="noStrike" cap="none" spc="0" noProof="0" dirty="0">
                          <a:solidFill>
                            <a:schemeClr val="tx1"/>
                          </a:solidFill>
                          <a:effectLst/>
                          <a:latin typeface="Calibri" panose="020F0502020204030204" pitchFamily="34" charset="0"/>
                        </a:rPr>
                        <a:t>Vedicard</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cap="none" spc="0" noProof="0" dirty="0">
                          <a:solidFill>
                            <a:schemeClr val="tx1"/>
                          </a:solidFill>
                          <a:effectLst/>
                          <a:latin typeface="Calibri" panose="020F0502020204030204" pitchFamily="34" charset="0"/>
                        </a:rPr>
                        <a:t>A summary of the Payment Conference and providing a technical overview on scheme connectivity to the cloud</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144122563"/>
                  </a:ext>
                </a:extLst>
              </a:tr>
              <a:tr h="145697">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2">
                              <a:lumMod val="50000"/>
                            </a:schemeClr>
                          </a:solidFill>
                          <a:effectLst/>
                          <a:latin typeface="Calibri" panose="020F0502020204030204" pitchFamily="34" charset="0"/>
                        </a:rPr>
                        <a:t>based on recent project engagements of Vedicard</a:t>
                      </a:r>
                      <a:endParaRPr lang="en-FI" sz="900" b="0" i="1" u="none" strike="noStrike" cap="none" spc="0" noProof="0" dirty="0">
                        <a:solidFill>
                          <a:schemeClr val="bg2">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866523043"/>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5828069"/>
                  </a:ext>
                </a:extLst>
              </a:tr>
              <a:tr h="136070">
                <a:tc>
                  <a:txBody>
                    <a:bodyPr/>
                    <a:lstStyle/>
                    <a:p>
                      <a:pPr algn="l" fontAlgn="b"/>
                      <a:r>
                        <a:rPr lang="en-FI" sz="900" b="0" i="0" u="none" strike="noStrike" cap="none" spc="0" noProof="0" dirty="0">
                          <a:solidFill>
                            <a:schemeClr val="tx1"/>
                          </a:solidFill>
                          <a:effectLst/>
                          <a:latin typeface="Calibri" panose="020F0502020204030204" pitchFamily="34" charset="0"/>
                        </a:rPr>
                        <a:t>Topic 2</a:t>
                      </a: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err="1">
                          <a:solidFill>
                            <a:schemeClr val="tx1"/>
                          </a:solidFill>
                          <a:effectLst/>
                          <a:latin typeface="Calibri" panose="020F0502020204030204" pitchFamily="34" charset="0"/>
                        </a:rPr>
                        <a:t>iDEAL</a:t>
                      </a:r>
                      <a:r>
                        <a:rPr lang="en-US" sz="1050" b="1" i="0" u="none" strike="noStrike" cap="none" spc="0" noProof="0" dirty="0">
                          <a:solidFill>
                            <a:schemeClr val="tx1"/>
                          </a:solidFill>
                          <a:effectLst/>
                          <a:latin typeface="Calibri" panose="020F0502020204030204" pitchFamily="34" charset="0"/>
                        </a:rPr>
                        <a:t> and the EPI ghost</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9</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30</a:t>
                      </a:r>
                      <a:r>
                        <a:rPr lang="en-FI" sz="900" b="0" i="0" u="none" strike="noStrike" cap="none" spc="0" noProof="0" dirty="0">
                          <a:solidFill>
                            <a:schemeClr val="tx1"/>
                          </a:solidFill>
                          <a:effectLst/>
                          <a:latin typeface="Calibri" panose="020F0502020204030204" pitchFamily="34" charset="0"/>
                        </a:rPr>
                        <a:t> – 10:</a:t>
                      </a:r>
                      <a:r>
                        <a:rPr lang="en-US" sz="900" b="0" i="0" u="none" strike="noStrike" cap="none" spc="0" noProof="0" dirty="0">
                          <a:solidFill>
                            <a:schemeClr val="tx1"/>
                          </a:solidFill>
                          <a:effectLst/>
                          <a:latin typeface="Calibri" panose="020F0502020204030204" pitchFamily="34" charset="0"/>
                        </a:rPr>
                        <a:t>15</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601578938"/>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Eppo Heemstra</a:t>
                      </a:r>
                    </a:p>
                    <a:p>
                      <a:pPr algn="l" fontAlgn="b"/>
                      <a:r>
                        <a:rPr lang="en-US" sz="900" b="0" i="0" u="none" strike="noStrike" cap="none" spc="0" noProof="0" dirty="0">
                          <a:solidFill>
                            <a:schemeClr val="tx1"/>
                          </a:solidFill>
                          <a:effectLst/>
                          <a:latin typeface="Calibri" panose="020F0502020204030204" pitchFamily="34" charset="0"/>
                        </a:rPr>
                        <a:t>Connective Payments</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A tour through the set-up and developments from the initiation of </a:t>
                      </a:r>
                      <a:r>
                        <a:rPr lang="en-US" sz="900" b="0" i="0" u="none" strike="noStrike" cap="none" spc="0" noProof="0" dirty="0" err="1">
                          <a:solidFill>
                            <a:schemeClr val="tx1"/>
                          </a:solidFill>
                          <a:effectLst/>
                          <a:latin typeface="Calibri" panose="020F0502020204030204" pitchFamily="34" charset="0"/>
                        </a:rPr>
                        <a:t>iDEAL</a:t>
                      </a:r>
                      <a:r>
                        <a:rPr lang="en-US" sz="900" b="0" i="0" u="none" strike="noStrike" cap="none" spc="0" noProof="0" dirty="0">
                          <a:solidFill>
                            <a:schemeClr val="tx1"/>
                          </a:solidFill>
                          <a:effectLst/>
                          <a:latin typeface="Calibri" panose="020F0502020204030204" pitchFamily="34" charset="0"/>
                        </a:rPr>
                        <a:t> towards the future of EPI after the take-over of </a:t>
                      </a:r>
                      <a:r>
                        <a:rPr lang="en-US" sz="900" b="0" i="0" u="none" strike="noStrike" cap="none" spc="0" noProof="0" dirty="0" err="1">
                          <a:solidFill>
                            <a:schemeClr val="tx1"/>
                          </a:solidFill>
                          <a:effectLst/>
                          <a:latin typeface="Calibri" panose="020F0502020204030204" pitchFamily="34" charset="0"/>
                        </a:rPr>
                        <a:t>iDEAL</a:t>
                      </a:r>
                      <a:r>
                        <a:rPr lang="en-US" sz="900" b="0" i="1" u="none" strike="noStrike" cap="none" spc="0" noProof="0" dirty="0">
                          <a:solidFill>
                            <a:schemeClr val="tx1"/>
                          </a:solidFill>
                          <a:effectLst/>
                          <a:latin typeface="Calibri" panose="020F0502020204030204" pitchFamily="34" charset="0"/>
                        </a:rPr>
                        <a:t>. </a:t>
                      </a:r>
                      <a:endParaRPr lang="en-FI" sz="900" b="0" i="1"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71602883"/>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2">
                              <a:lumMod val="50000"/>
                            </a:schemeClr>
                          </a:solidFill>
                          <a:effectLst/>
                          <a:latin typeface="Calibri" panose="020F0502020204030204" pitchFamily="34" charset="0"/>
                        </a:rPr>
                        <a:t>Eppo</a:t>
                      </a:r>
                      <a:r>
                        <a:rPr lang="en-FI" sz="900" b="0" i="1" u="none" strike="noStrike" cap="none" spc="0" noProof="0" dirty="0">
                          <a:solidFill>
                            <a:schemeClr val="bg2">
                              <a:lumMod val="50000"/>
                            </a:schemeClr>
                          </a:solidFill>
                          <a:effectLst/>
                          <a:latin typeface="Calibri" panose="020F0502020204030204" pitchFamily="34" charset="0"/>
                        </a:rPr>
                        <a:t> presenting findings </a:t>
                      </a:r>
                      <a:r>
                        <a:rPr lang="en-US" sz="900" b="0" i="1" u="none" strike="noStrike" cap="none" spc="0" noProof="0" dirty="0">
                          <a:solidFill>
                            <a:schemeClr val="bg2">
                              <a:lumMod val="50000"/>
                            </a:schemeClr>
                          </a:solidFill>
                          <a:effectLst/>
                          <a:latin typeface="Calibri" panose="020F0502020204030204" pitchFamily="34" charset="0"/>
                        </a:rPr>
                        <a:t>based on several projects done by Connective Payments for </a:t>
                      </a:r>
                      <a:r>
                        <a:rPr lang="en-US" sz="900" b="0" i="1" u="none" strike="noStrike" cap="none" spc="0" noProof="0" dirty="0" err="1">
                          <a:solidFill>
                            <a:schemeClr val="bg2">
                              <a:lumMod val="50000"/>
                            </a:schemeClr>
                          </a:solidFill>
                          <a:effectLst/>
                          <a:latin typeface="Calibri" panose="020F0502020204030204" pitchFamily="34" charset="0"/>
                        </a:rPr>
                        <a:t>iDEAL</a:t>
                      </a:r>
                      <a:r>
                        <a:rPr lang="en-US" sz="900" b="0" i="1" u="none" strike="noStrike" cap="none" spc="0" noProof="0" dirty="0">
                          <a:solidFill>
                            <a:schemeClr val="bg2">
                              <a:lumMod val="50000"/>
                            </a:schemeClr>
                          </a:solidFill>
                          <a:effectLst/>
                          <a:latin typeface="Calibri" panose="020F0502020204030204" pitchFamily="34" charset="0"/>
                        </a:rPr>
                        <a:t> and recent publications on the EPI road-map.</a:t>
                      </a:r>
                      <a:endParaRPr lang="en-FI" sz="900" b="0" i="1" u="none" strike="noStrike" cap="none" spc="0" noProof="0" dirty="0">
                        <a:solidFill>
                          <a:schemeClr val="bg2">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89693291"/>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57132390"/>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Coffee break</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10:15 – 10:30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42387866"/>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31680554"/>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Topic 3</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100" b="1" i="0" u="none" strike="noStrike" cap="none" spc="0" noProof="0" dirty="0">
                          <a:solidFill>
                            <a:schemeClr val="tx1"/>
                          </a:solidFill>
                          <a:effectLst/>
                          <a:latin typeface="Calibri" panose="020F0502020204030204" pitchFamily="34" charset="0"/>
                        </a:rPr>
                        <a:t>Frightening or not? - Hot topics inside traditional banking</a:t>
                      </a:r>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10:30 – 11:30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8504365"/>
                  </a:ext>
                </a:extLst>
              </a:tr>
              <a:tr h="136070">
                <a:tc>
                  <a:txBody>
                    <a:bodyPr/>
                    <a:lstStyle/>
                    <a:p>
                      <a:pPr algn="l" fontAlgn="b"/>
                      <a:r>
                        <a:rPr lang="lv-LV" sz="900" b="0" i="0" u="none" strike="noStrike" cap="none" spc="0" noProof="0" dirty="0">
                          <a:solidFill>
                            <a:schemeClr val="tx1"/>
                          </a:solidFill>
                          <a:effectLst/>
                          <a:latin typeface="Calibri" panose="020F0502020204030204" pitchFamily="34" charset="0"/>
                        </a:rPr>
                        <a:t>Ģirts Bērziņš</a:t>
                      </a:r>
                      <a:endParaRPr lang="en-US" sz="900" b="0" i="0" u="none" strike="noStrike" cap="none" spc="0" noProof="0" dirty="0">
                        <a:solidFill>
                          <a:schemeClr val="tx1"/>
                        </a:solidFill>
                        <a:effectLst/>
                        <a:latin typeface="Calibri" panose="020F0502020204030204" pitchFamily="34" charset="0"/>
                      </a:endParaRPr>
                    </a:p>
                    <a:p>
                      <a:pPr algn="l" fontAlgn="b"/>
                      <a:r>
                        <a:rPr lang="en-US" sz="900" b="0" i="0" u="none" strike="noStrike" cap="none" spc="0" noProof="0" dirty="0">
                          <a:solidFill>
                            <a:schemeClr val="tx1"/>
                          </a:solidFill>
                          <a:effectLst/>
                          <a:latin typeface="Calibri" panose="020F0502020204030204" pitchFamily="34" charset="0"/>
                        </a:rPr>
                        <a:t>Swedbank Group</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Swedbank Group’s overview on their digital journey and pain points in the last 10 years and current hot topics in the digital banking context</a:t>
                      </a: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98810259"/>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1">
                              <a:lumMod val="50000"/>
                            </a:schemeClr>
                          </a:solidFill>
                          <a:effectLst/>
                          <a:latin typeface="Calibri" panose="020F0502020204030204" pitchFamily="34" charset="0"/>
                        </a:rPr>
                        <a:t>Presentation and Q&amp;A</a:t>
                      </a:r>
                      <a:endParaRPr lang="en-FI" sz="900" b="0" i="1" u="none" strike="noStrike" cap="none" spc="0" noProof="0" dirty="0">
                        <a:solidFill>
                          <a:schemeClr val="bg1">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71242325"/>
                  </a:ext>
                </a:extLst>
              </a:tr>
              <a:tr h="145697">
                <a:tc>
                  <a:txBody>
                    <a:bodyPr/>
                    <a:lstStyle/>
                    <a:p>
                      <a:pPr algn="l" fontAlgn="b"/>
                      <a:endParaRPr lang="en-FI" sz="900" b="1"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75603518"/>
                  </a:ext>
                </a:extLst>
              </a:tr>
            </a:tbl>
          </a:graphicData>
        </a:graphic>
      </p:graphicFrame>
      <p:pic>
        <p:nvPicPr>
          <p:cNvPr id="1026" name="Picture 2" descr="effects-of-halloween-on-business">
            <a:extLst>
              <a:ext uri="{FF2B5EF4-FFF2-40B4-BE49-F238E27FC236}">
                <a16:creationId xmlns:a16="http://schemas.microsoft.com/office/drawing/2014/main" id="{2AFAAB3C-35D2-3C45-AF1A-4A565A171B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601" b="43265"/>
          <a:stretch/>
        </p:blipFill>
        <p:spPr bwMode="auto">
          <a:xfrm>
            <a:off x="2013557" y="0"/>
            <a:ext cx="10178443" cy="166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6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B529F3-E00F-460D-9375-66033556FE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EPCA Forum</a:t>
            </a:r>
            <a:r>
              <a:rPr lang="en-US" sz="2600" kern="1200" dirty="0">
                <a:solidFill>
                  <a:srgbClr val="FFFFFF"/>
                </a:solidFill>
                <a:latin typeface="+mj-lt"/>
                <a:ea typeface="+mj-ea"/>
                <a:cs typeface="+mj-cs"/>
              </a:rPr>
              <a:t> </a:t>
            </a:r>
            <a:r>
              <a:rPr lang="en-US" sz="2600" dirty="0">
                <a:solidFill>
                  <a:srgbClr val="FFFFFF"/>
                </a:solidFill>
              </a:rPr>
              <a:t>agenda (2/3)</a:t>
            </a:r>
            <a:endParaRPr lang="en-US" sz="2600" kern="1200" dirty="0">
              <a:solidFill>
                <a:srgbClr val="FFFFFF"/>
              </a:solidFill>
              <a:latin typeface="+mj-lt"/>
              <a:ea typeface="+mj-ea"/>
              <a:cs typeface="+mj-cs"/>
            </a:endParaRPr>
          </a:p>
        </p:txBody>
      </p:sp>
      <p:pic>
        <p:nvPicPr>
          <p:cNvPr id="8" name="Picture 2">
            <a:extLst>
              <a:ext uri="{FF2B5EF4-FFF2-40B4-BE49-F238E27FC236}">
                <a16:creationId xmlns:a16="http://schemas.microsoft.com/office/drawing/2014/main" id="{B522FF35-D012-4D91-9AC0-C14900EBA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1247" y="6217920"/>
            <a:ext cx="1216852" cy="463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3">
            <a:extLst>
              <a:ext uri="{FF2B5EF4-FFF2-40B4-BE49-F238E27FC236}">
                <a16:creationId xmlns:a16="http://schemas.microsoft.com/office/drawing/2014/main" id="{992C7DD4-531E-46D9-BF62-9FF7A47513DF}"/>
              </a:ext>
            </a:extLst>
          </p:cNvPr>
          <p:cNvGraphicFramePr>
            <a:graphicFrameLocks/>
          </p:cNvGraphicFramePr>
          <p:nvPr>
            <p:extLst>
              <p:ext uri="{D42A27DB-BD31-4B8C-83A1-F6EECF244321}">
                <p14:modId xmlns:p14="http://schemas.microsoft.com/office/powerpoint/2010/main" val="3971923355"/>
              </p:ext>
            </p:extLst>
          </p:nvPr>
        </p:nvGraphicFramePr>
        <p:xfrm>
          <a:off x="4032514" y="1893673"/>
          <a:ext cx="6963145" cy="4205831"/>
        </p:xfrm>
        <a:graphic>
          <a:graphicData uri="http://schemas.openxmlformats.org/drawingml/2006/table">
            <a:tbl>
              <a:tblPr>
                <a:noFill/>
                <a:tableStyleId>{5C22544A-7EE6-4342-B048-85BDC9FD1C3A}</a:tableStyleId>
              </a:tblPr>
              <a:tblGrid>
                <a:gridCol w="1316726">
                  <a:extLst>
                    <a:ext uri="{9D8B030D-6E8A-4147-A177-3AD203B41FA5}">
                      <a16:colId xmlns:a16="http://schemas.microsoft.com/office/drawing/2014/main" val="1993577636"/>
                    </a:ext>
                  </a:extLst>
                </a:gridCol>
                <a:gridCol w="4122420">
                  <a:extLst>
                    <a:ext uri="{9D8B030D-6E8A-4147-A177-3AD203B41FA5}">
                      <a16:colId xmlns:a16="http://schemas.microsoft.com/office/drawing/2014/main" val="1512373037"/>
                    </a:ext>
                  </a:extLst>
                </a:gridCol>
                <a:gridCol w="1523999">
                  <a:extLst>
                    <a:ext uri="{9D8B030D-6E8A-4147-A177-3AD203B41FA5}">
                      <a16:colId xmlns:a16="http://schemas.microsoft.com/office/drawing/2014/main" val="3432068213"/>
                    </a:ext>
                  </a:extLst>
                </a:gridCol>
              </a:tblGrid>
              <a:tr h="136070">
                <a:tc>
                  <a:txBody>
                    <a:bodyPr/>
                    <a:lstStyle/>
                    <a:p>
                      <a:pPr algn="l" fontAlgn="b"/>
                      <a:r>
                        <a:rPr lang="en-US" sz="900" b="0" i="0" u="none" strike="noStrike" cap="none" spc="0" noProof="0" dirty="0">
                          <a:solidFill>
                            <a:schemeClr val="tx1"/>
                          </a:solidFill>
                          <a:effectLst/>
                          <a:latin typeface="Calibri" panose="020F0502020204030204" pitchFamily="34" charset="0"/>
                        </a:rPr>
                        <a:t>Topic 4</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1100" b="1" i="0" u="none" strike="noStrike" cap="none" spc="0" noProof="0" dirty="0">
                          <a:solidFill>
                            <a:schemeClr val="tx1"/>
                          </a:solidFill>
                          <a:effectLst/>
                          <a:latin typeface="Calibri" panose="020F0502020204030204" pitchFamily="34" charset="0"/>
                        </a:rPr>
                        <a:t>The </a:t>
                      </a:r>
                      <a:r>
                        <a:rPr lang="en-US" sz="1100" b="1" i="0" u="none" strike="noStrike" cap="none" spc="0" noProof="0" dirty="0" err="1">
                          <a:solidFill>
                            <a:schemeClr val="tx1"/>
                          </a:solidFill>
                          <a:effectLst/>
                          <a:latin typeface="Calibri" panose="020F0502020204030204" pitchFamily="34" charset="0"/>
                        </a:rPr>
                        <a:t>gruelsome</a:t>
                      </a:r>
                      <a:r>
                        <a:rPr lang="en-US" sz="1100" b="1" i="0" u="none" strike="noStrike" cap="none" spc="0" noProof="0" dirty="0">
                          <a:solidFill>
                            <a:schemeClr val="tx1"/>
                          </a:solidFill>
                          <a:effectLst/>
                          <a:latin typeface="Calibri" panose="020F0502020204030204" pitchFamily="34" charset="0"/>
                        </a:rPr>
                        <a:t> Payment Service Regulations </a:t>
                      </a:r>
                      <a:endParaRPr lang="en-FI" sz="1100" b="0" i="1" u="sng"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2098785029"/>
                  </a:ext>
                </a:extLst>
              </a:tr>
              <a:tr h="145697">
                <a:tc>
                  <a:txBody>
                    <a:bodyPr/>
                    <a:lstStyle/>
                    <a:p>
                      <a:pPr algn="l" fontAlgn="b"/>
                      <a:r>
                        <a:rPr lang="en-US" sz="900" b="0" i="0" u="none" strike="noStrike" cap="none" spc="0" noProof="0" dirty="0">
                          <a:solidFill>
                            <a:schemeClr val="tx1"/>
                          </a:solidFill>
                          <a:effectLst/>
                          <a:latin typeface="Calibri" panose="020F0502020204030204" pitchFamily="34" charset="0"/>
                        </a:rPr>
                        <a:t>Emmanuel Caron</a:t>
                      </a:r>
                    </a:p>
                    <a:p>
                      <a:pPr algn="l" fontAlgn="b"/>
                      <a:r>
                        <a:rPr lang="en-US" sz="900" b="0" i="0" u="none" strike="noStrike" cap="none" spc="0" noProof="0" dirty="0" err="1">
                          <a:solidFill>
                            <a:schemeClr val="tx1"/>
                          </a:solidFill>
                          <a:effectLst/>
                          <a:latin typeface="Calibri" panose="020F0502020204030204" pitchFamily="34" charset="0"/>
                        </a:rPr>
                        <a:t>Galitt</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How do we see Payment Services Regulation further develop and what does PSD 3 </a:t>
                      </a:r>
                    </a:p>
                    <a:p>
                      <a:pPr algn="l" fontAlgn="b"/>
                      <a:r>
                        <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bring upon us.</a:t>
                      </a:r>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11:30 – 12:15</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939364321"/>
                  </a:ext>
                </a:extLst>
              </a:tr>
              <a:tr h="145697">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kumimoji="0" lang="en-US" sz="900" b="0" i="1"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mn-cs"/>
                        </a:rPr>
                        <a:t>Emmanuel put together some insights into PSR development from recent project work</a:t>
                      </a:r>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40749392"/>
                  </a:ext>
                </a:extLst>
              </a:tr>
              <a:tr h="145697">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48471437"/>
                  </a:ext>
                </a:extLst>
              </a:tr>
              <a:tr h="145697">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31201869"/>
                  </a:ext>
                </a:extLst>
              </a:tr>
              <a:tr h="140972">
                <a:tc>
                  <a:txBody>
                    <a:bodyPr/>
                    <a:lstStyle/>
                    <a:p>
                      <a:pPr algn="l" fontAlgn="b"/>
                      <a:r>
                        <a:rPr lang="en-US" sz="900" b="0" i="0" u="none" strike="noStrike" cap="none" spc="0" noProof="0" dirty="0">
                          <a:solidFill>
                            <a:schemeClr val="tx1"/>
                          </a:solidFill>
                          <a:effectLst/>
                          <a:latin typeface="Calibri" panose="020F0502020204030204" pitchFamily="34" charset="0"/>
                        </a:rPr>
                        <a:t>Topic 5</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100" b="1" i="0" u="none" strike="noStrike" cap="none" spc="0" noProof="0" dirty="0">
                          <a:solidFill>
                            <a:schemeClr val="tx1"/>
                          </a:solidFill>
                          <a:effectLst/>
                          <a:latin typeface="Calibri" panose="020F0502020204030204" pitchFamily="34" charset="0"/>
                        </a:rPr>
                        <a:t>Nightmare on Acquiring Street</a:t>
                      </a:r>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12:15 – 13:00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195551"/>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Peter Jones</a:t>
                      </a:r>
                    </a:p>
                    <a:p>
                      <a:pPr algn="l" fontAlgn="b"/>
                      <a:r>
                        <a:rPr lang="en-US" sz="900" b="0" i="0" u="none" strike="noStrike" cap="none" spc="0" noProof="0" dirty="0">
                          <a:solidFill>
                            <a:schemeClr val="tx1"/>
                          </a:solidFill>
                          <a:effectLst/>
                          <a:latin typeface="Calibri" panose="020F0502020204030204" pitchFamily="34" charset="0"/>
                        </a:rPr>
                        <a:t>PSE Consulting</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Traditional acquirers face fierce competition from payment gateway providers. </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2202408"/>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1">
                              <a:lumMod val="50000"/>
                            </a:schemeClr>
                          </a:solidFill>
                          <a:effectLst/>
                          <a:latin typeface="Calibri" panose="020F0502020204030204" pitchFamily="34" charset="0"/>
                        </a:rPr>
                        <a:t>Peter sheds some light on how competition has geared up, how traditional acquirers try to defend their turf and who else wants a piece of the pie.</a:t>
                      </a:r>
                      <a:endParaRPr lang="en-FI" sz="900" b="0" i="1" u="none" strike="noStrike" cap="none" spc="0" noProof="0" dirty="0">
                        <a:solidFill>
                          <a:schemeClr val="bg1">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3185886"/>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698421769"/>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Lunch</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13:00 – 13:50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80369565"/>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856187408"/>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EPCA internal:</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781298583"/>
                  </a:ext>
                </a:extLst>
              </a:tr>
              <a:tr h="136070">
                <a:tc>
                  <a:txBody>
                    <a:bodyPr/>
                    <a:lstStyle/>
                    <a:p>
                      <a:pPr algn="l" fontAlgn="b"/>
                      <a:r>
                        <a:rPr lang="en-FI" sz="900" b="0" i="0" u="none" strike="noStrike" cap="none" spc="0" noProof="0" dirty="0">
                          <a:solidFill>
                            <a:schemeClr val="tx1"/>
                          </a:solidFill>
                          <a:effectLst/>
                          <a:latin typeface="Calibri" panose="020F0502020204030204" pitchFamily="34" charset="0"/>
                        </a:rPr>
                        <a:t>Topic </a:t>
                      </a:r>
                      <a:r>
                        <a:rPr lang="en-US" sz="900" b="0" i="0" u="none" strike="noStrike" cap="none" spc="0" noProof="0" dirty="0">
                          <a:solidFill>
                            <a:schemeClr val="tx1"/>
                          </a:solidFill>
                          <a:effectLst/>
                          <a:latin typeface="Calibri" panose="020F0502020204030204" pitchFamily="34" charset="0"/>
                        </a:rPr>
                        <a:t>6</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100" b="1" i="0" u="none" strike="noStrike" cap="none" spc="0" noProof="0" dirty="0">
                          <a:solidFill>
                            <a:schemeClr val="tx1"/>
                          </a:solidFill>
                          <a:effectLst/>
                          <a:latin typeface="Calibri" panose="020F0502020204030204" pitchFamily="34" charset="0"/>
                        </a:rPr>
                        <a:t>EPCA Administration</a:t>
                      </a:r>
                      <a:endParaRPr lang="en-FI" sz="11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75295422"/>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Peter Jones &amp; </a:t>
                      </a:r>
                    </a:p>
                    <a:p>
                      <a:pPr algn="l" fontAlgn="b"/>
                      <a:r>
                        <a:rPr lang="en-US" sz="900" b="0" i="0" u="none" strike="noStrike" cap="none" spc="0" noProof="0" dirty="0">
                          <a:solidFill>
                            <a:schemeClr val="tx1"/>
                          </a:solidFill>
                          <a:effectLst/>
                          <a:latin typeface="Calibri" panose="020F0502020204030204" pitchFamily="34" charset="0"/>
                        </a:rPr>
                        <a:t>Hugo Godschalk</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Last 12 – 15 months, budget 2023, chairman role and election, next steps of development, such as new members, website updates, accounting cost reductions; joint projects</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13</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50</a:t>
                      </a:r>
                      <a:r>
                        <a:rPr lang="en-FI" sz="900" b="0" i="0" u="none" strike="noStrike" cap="none" spc="0" noProof="0" dirty="0">
                          <a:solidFill>
                            <a:schemeClr val="tx1"/>
                          </a:solidFill>
                          <a:effectLst/>
                          <a:latin typeface="Calibri" panose="020F0502020204030204" pitchFamily="34" charset="0"/>
                        </a:rPr>
                        <a:t> – 1</a:t>
                      </a:r>
                      <a:r>
                        <a:rPr lang="en-US" sz="900" b="0" i="0" u="none" strike="noStrike" cap="none" spc="0" noProof="0" dirty="0">
                          <a:solidFill>
                            <a:schemeClr val="tx1"/>
                          </a:solidFill>
                          <a:effectLst/>
                          <a:latin typeface="Calibri" panose="020F0502020204030204" pitchFamily="34" charset="0"/>
                        </a:rPr>
                        <a:t>4</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50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82930178"/>
                  </a:ext>
                </a:extLst>
              </a:tr>
              <a:tr h="145697">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866523043"/>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15934547"/>
                  </a:ext>
                </a:extLst>
              </a:tr>
              <a:tr h="136070">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Coffee Break</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14:50 – 15:00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774602211"/>
                  </a:ext>
                </a:extLst>
              </a:tr>
            </a:tbl>
          </a:graphicData>
        </a:graphic>
      </p:graphicFrame>
      <p:pic>
        <p:nvPicPr>
          <p:cNvPr id="3" name="Picture 2" descr="effects-of-halloween-on-business">
            <a:extLst>
              <a:ext uri="{FF2B5EF4-FFF2-40B4-BE49-F238E27FC236}">
                <a16:creationId xmlns:a16="http://schemas.microsoft.com/office/drawing/2014/main" id="{F43780BB-B0C5-D76C-6BF0-87485A03AD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601" b="43265"/>
          <a:stretch/>
        </p:blipFill>
        <p:spPr bwMode="auto">
          <a:xfrm>
            <a:off x="2013557" y="0"/>
            <a:ext cx="10178443" cy="166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76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B529F3-E00F-460D-9375-66033556FEF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EPCA Forum</a:t>
            </a:r>
            <a:r>
              <a:rPr lang="en-US" sz="2600" kern="1200" dirty="0">
                <a:solidFill>
                  <a:srgbClr val="FFFFFF"/>
                </a:solidFill>
                <a:latin typeface="+mj-lt"/>
                <a:ea typeface="+mj-ea"/>
                <a:cs typeface="+mj-cs"/>
              </a:rPr>
              <a:t> </a:t>
            </a:r>
            <a:r>
              <a:rPr lang="en-US" sz="2600" dirty="0">
                <a:solidFill>
                  <a:srgbClr val="FFFFFF"/>
                </a:solidFill>
              </a:rPr>
              <a:t>agenda (3/3)</a:t>
            </a:r>
            <a:endParaRPr lang="en-US" sz="2600" kern="1200" dirty="0">
              <a:solidFill>
                <a:srgbClr val="FFFFFF"/>
              </a:solidFill>
              <a:latin typeface="+mj-lt"/>
              <a:ea typeface="+mj-ea"/>
              <a:cs typeface="+mj-cs"/>
            </a:endParaRPr>
          </a:p>
        </p:txBody>
      </p:sp>
      <p:pic>
        <p:nvPicPr>
          <p:cNvPr id="8" name="Picture 2">
            <a:extLst>
              <a:ext uri="{FF2B5EF4-FFF2-40B4-BE49-F238E27FC236}">
                <a16:creationId xmlns:a16="http://schemas.microsoft.com/office/drawing/2014/main" id="{B522FF35-D012-4D91-9AC0-C14900EBAE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1247" y="6217920"/>
            <a:ext cx="1216852" cy="4638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3">
            <a:extLst>
              <a:ext uri="{FF2B5EF4-FFF2-40B4-BE49-F238E27FC236}">
                <a16:creationId xmlns:a16="http://schemas.microsoft.com/office/drawing/2014/main" id="{992C7DD4-531E-46D9-BF62-9FF7A47513DF}"/>
              </a:ext>
            </a:extLst>
          </p:cNvPr>
          <p:cNvGraphicFramePr>
            <a:graphicFrameLocks/>
          </p:cNvGraphicFramePr>
          <p:nvPr>
            <p:extLst>
              <p:ext uri="{D42A27DB-BD31-4B8C-83A1-F6EECF244321}">
                <p14:modId xmlns:p14="http://schemas.microsoft.com/office/powerpoint/2010/main" val="3760733756"/>
              </p:ext>
            </p:extLst>
          </p:nvPr>
        </p:nvGraphicFramePr>
        <p:xfrm>
          <a:off x="4032514" y="2107863"/>
          <a:ext cx="6963145" cy="4103639"/>
        </p:xfrm>
        <a:graphic>
          <a:graphicData uri="http://schemas.openxmlformats.org/drawingml/2006/table">
            <a:tbl>
              <a:tblPr>
                <a:noFill/>
                <a:tableStyleId>{5C22544A-7EE6-4342-B048-85BDC9FD1C3A}</a:tableStyleId>
              </a:tblPr>
              <a:tblGrid>
                <a:gridCol w="1316726">
                  <a:extLst>
                    <a:ext uri="{9D8B030D-6E8A-4147-A177-3AD203B41FA5}">
                      <a16:colId xmlns:a16="http://schemas.microsoft.com/office/drawing/2014/main" val="1993577636"/>
                    </a:ext>
                  </a:extLst>
                </a:gridCol>
                <a:gridCol w="4122420">
                  <a:extLst>
                    <a:ext uri="{9D8B030D-6E8A-4147-A177-3AD203B41FA5}">
                      <a16:colId xmlns:a16="http://schemas.microsoft.com/office/drawing/2014/main" val="1512373037"/>
                    </a:ext>
                  </a:extLst>
                </a:gridCol>
                <a:gridCol w="1523999">
                  <a:extLst>
                    <a:ext uri="{9D8B030D-6E8A-4147-A177-3AD203B41FA5}">
                      <a16:colId xmlns:a16="http://schemas.microsoft.com/office/drawing/2014/main" val="3432068213"/>
                    </a:ext>
                  </a:extLst>
                </a:gridCol>
              </a:tblGrid>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endParaRPr lang="en-FI" sz="1100" b="0" i="1" u="sng"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2098785029"/>
                  </a:ext>
                </a:extLst>
              </a:tr>
              <a:tr h="145697">
                <a:tc>
                  <a:txBody>
                    <a:bodyPr/>
                    <a:lstStyle/>
                    <a:p>
                      <a:pPr algn="l" fontAlgn="b"/>
                      <a:r>
                        <a:rPr lang="en-US" sz="900" b="0" i="0" u="none" strike="noStrike" cap="none" spc="0" noProof="0" dirty="0">
                          <a:solidFill>
                            <a:schemeClr val="tx1"/>
                          </a:solidFill>
                          <a:effectLst/>
                          <a:latin typeface="Calibri" panose="020F0502020204030204" pitchFamily="34" charset="0"/>
                        </a:rPr>
                        <a:t>New market members:</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81389968"/>
                  </a:ext>
                </a:extLst>
              </a:tr>
              <a:tr h="214214">
                <a:tc>
                  <a:txBody>
                    <a:bodyPr/>
                    <a:lstStyle/>
                    <a:p>
                      <a:pPr algn="l" fontAlgn="b"/>
                      <a:r>
                        <a:rPr lang="en-FI" sz="900" b="0" i="0" u="none" strike="noStrike" cap="none" spc="0" noProof="0" dirty="0">
                          <a:solidFill>
                            <a:schemeClr val="tx1"/>
                          </a:solidFill>
                          <a:effectLst/>
                          <a:latin typeface="Calibri" panose="020F0502020204030204" pitchFamily="34" charset="0"/>
                        </a:rPr>
                        <a:t>Topic </a:t>
                      </a:r>
                      <a:r>
                        <a:rPr lang="en-US" sz="900" b="0" i="0" u="none" strike="noStrike" cap="none" spc="0" noProof="0" dirty="0">
                          <a:solidFill>
                            <a:schemeClr val="tx1"/>
                          </a:solidFill>
                          <a:effectLst/>
                          <a:latin typeface="Calibri" panose="020F0502020204030204" pitchFamily="34" charset="0"/>
                        </a:rPr>
                        <a:t>7</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“TRUCO O TRATO” = major fears in Spanish payments</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a:solidFill>
                            <a:schemeClr val="tx1"/>
                          </a:solidFill>
                          <a:effectLst/>
                          <a:latin typeface="Calibri" panose="020F0502020204030204" pitchFamily="34" charset="0"/>
                        </a:rPr>
                        <a:t>15:00 – 15:45</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195551"/>
                  </a:ext>
                </a:extLst>
              </a:tr>
              <a:tr h="197084">
                <a:tc>
                  <a:txBody>
                    <a:bodyPr/>
                    <a:lstStyle/>
                    <a:p>
                      <a:pPr algn="l" fontAlgn="b"/>
                      <a:r>
                        <a:rPr lang="en-US" sz="900" b="0" i="0" u="none" strike="noStrike" cap="none" spc="0" noProof="0" dirty="0">
                          <a:solidFill>
                            <a:schemeClr val="tx1"/>
                          </a:solidFill>
                          <a:effectLst/>
                          <a:latin typeface="Calibri" panose="020F0502020204030204" pitchFamily="34" charset="0"/>
                        </a:rPr>
                        <a:t>Luis De Miguel and Jaime Pérez, </a:t>
                      </a:r>
                      <a:r>
                        <a:rPr lang="en-US" sz="900" b="0" i="0" u="none" strike="noStrike" cap="none" spc="0" noProof="0" dirty="0" err="1">
                          <a:solidFill>
                            <a:schemeClr val="tx1"/>
                          </a:solidFill>
                          <a:effectLst/>
                          <a:latin typeface="Calibri" panose="020F0502020204030204" pitchFamily="34" charset="0"/>
                        </a:rPr>
                        <a:t>Nalba</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A brief introduction to the Spanish market context, followed by main concerns/fears that the different Spanish financial entities are facing, and how they are responding to them. </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2202408"/>
                  </a:ext>
                </a:extLst>
              </a:tr>
              <a:tr h="136070">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1">
                              <a:lumMod val="50000"/>
                            </a:schemeClr>
                          </a:solidFill>
                          <a:effectLst/>
                          <a:latin typeface="Calibri" panose="020F0502020204030204" pitchFamily="34" charset="0"/>
                        </a:rPr>
                        <a:t>Luis will focus on a few selected payment developments based on their own project work and market observations</a:t>
                      </a:r>
                      <a:endParaRPr lang="en-FI" sz="900" b="0" i="1" u="none" strike="noStrike" cap="none" spc="0" noProof="0" dirty="0">
                        <a:solidFill>
                          <a:schemeClr val="bg1">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03185886"/>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606520376"/>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23075722"/>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Topic 8</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dirty="0"/>
                        <a:t>Pumpkin, Spice and Latte in your Banking App (through digital receipts)</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698421769"/>
                  </a:ext>
                </a:extLst>
              </a:tr>
              <a:tr h="136070">
                <a:tc>
                  <a:txBody>
                    <a:bodyPr/>
                    <a:lstStyle/>
                    <a:p>
                      <a:pPr algn="l" fontAlgn="b"/>
                      <a:r>
                        <a:rPr lang="en-US" sz="900" b="0" i="0" u="none" strike="noStrike" cap="none" spc="0" noProof="0" dirty="0">
                          <a:solidFill>
                            <a:schemeClr val="tx1"/>
                          </a:solidFill>
                          <a:effectLst/>
                          <a:latin typeface="Calibri" panose="020F0502020204030204" pitchFamily="34" charset="0"/>
                        </a:rPr>
                        <a:t>Mikko Rieger</a:t>
                      </a:r>
                    </a:p>
                    <a:p>
                      <a:pPr algn="l" fontAlgn="b"/>
                      <a:r>
                        <a:rPr lang="en-US" sz="900" b="0" i="0" u="none" strike="noStrike" cap="none" spc="0" noProof="0" dirty="0">
                          <a:solidFill>
                            <a:schemeClr val="tx1"/>
                          </a:solidFill>
                          <a:effectLst/>
                          <a:latin typeface="Calibri" panose="020F0502020204030204" pitchFamily="34" charset="0"/>
                        </a:rPr>
                        <a:t>rieger.fi</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Digital receipts show early market adoption across Europe. Various parties have different interests in those. Solutions are mainly driven by the main stakeholder and interest</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15:45</a:t>
                      </a:r>
                      <a:r>
                        <a:rPr lang="en-FI" sz="900" b="0" i="0" u="none" strike="noStrike" cap="none" spc="0" noProof="0" dirty="0">
                          <a:solidFill>
                            <a:schemeClr val="tx1"/>
                          </a:solidFill>
                          <a:effectLst/>
                          <a:latin typeface="Calibri" panose="020F0502020204030204" pitchFamily="34" charset="0"/>
                        </a:rPr>
                        <a:t> – </a:t>
                      </a:r>
                      <a:r>
                        <a:rPr lang="en-US" sz="900" b="0" i="0" u="none" strike="noStrike" cap="none" spc="0" noProof="0" dirty="0">
                          <a:solidFill>
                            <a:schemeClr val="tx1"/>
                          </a:solidFill>
                          <a:effectLst/>
                          <a:latin typeface="Calibri" panose="020F0502020204030204" pitchFamily="34" charset="0"/>
                        </a:rPr>
                        <a:t>16</a:t>
                      </a:r>
                      <a:r>
                        <a:rPr lang="en-FI" sz="900" b="0" i="0" u="none" strike="noStrike" cap="none" spc="0" noProof="0" dirty="0">
                          <a:solidFill>
                            <a:schemeClr val="tx1"/>
                          </a:solidFill>
                          <a:effectLst/>
                          <a:latin typeface="Calibri" panose="020F0502020204030204" pitchFamily="34" charset="0"/>
                        </a:rPr>
                        <a:t>:</a:t>
                      </a:r>
                      <a:r>
                        <a:rPr lang="en-US" sz="900" b="0" i="0" u="none" strike="noStrike" cap="none" spc="0" noProof="0" dirty="0">
                          <a:solidFill>
                            <a:schemeClr val="tx1"/>
                          </a:solidFill>
                          <a:effectLst/>
                          <a:latin typeface="Calibri" panose="020F0502020204030204" pitchFamily="34" charset="0"/>
                        </a:rPr>
                        <a:t>30</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82930178"/>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1" u="none" strike="noStrike" cap="none" spc="0" noProof="0" dirty="0">
                          <a:solidFill>
                            <a:schemeClr val="bg1">
                              <a:lumMod val="50000"/>
                            </a:schemeClr>
                          </a:solidFill>
                          <a:effectLst/>
                          <a:latin typeface="Calibri" panose="020F0502020204030204" pitchFamily="34" charset="0"/>
                        </a:rPr>
                        <a:t>Mikko to present findings from recent strategy work and ongoing business development in the DACH and Nordics regions.</a:t>
                      </a:r>
                      <a:endParaRPr lang="en-FI" sz="900" b="0" i="1" u="none" strike="noStrike" cap="none" spc="0" noProof="0" dirty="0">
                        <a:solidFill>
                          <a:schemeClr val="bg1">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144122563"/>
                  </a:ext>
                </a:extLst>
              </a:tr>
              <a:tr h="145697">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1" u="none" strike="noStrike" cap="none" spc="0" noProof="0" dirty="0">
                        <a:solidFill>
                          <a:schemeClr val="bg1">
                            <a:lumMod val="50000"/>
                          </a:schemeClr>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0"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866523043"/>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9145451"/>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15934547"/>
                  </a:ext>
                </a:extLst>
              </a:tr>
              <a:tr h="136070">
                <a:tc>
                  <a:txBody>
                    <a:bodyPr/>
                    <a:lstStyle/>
                    <a:p>
                      <a:pPr algn="l" fontAlgn="b"/>
                      <a:r>
                        <a:rPr lang="en-US" sz="900" b="1" i="0" u="none" strike="noStrike" cap="none" spc="0" noProof="0" dirty="0">
                          <a:solidFill>
                            <a:schemeClr val="tx1"/>
                          </a:solidFill>
                          <a:effectLst/>
                          <a:latin typeface="Calibri" panose="020F0502020204030204" pitchFamily="34" charset="0"/>
                        </a:rPr>
                        <a:t> </a:t>
                      </a:r>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1050" b="1" i="0" u="none" strike="noStrike" cap="none" spc="0" noProof="0" dirty="0">
                          <a:solidFill>
                            <a:schemeClr val="tx1"/>
                          </a:solidFill>
                          <a:effectLst/>
                          <a:latin typeface="Calibri" panose="020F0502020204030204" pitchFamily="34" charset="0"/>
                        </a:rPr>
                        <a:t>Summary and closing of this year’s EPCA Forum</a:t>
                      </a:r>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900" b="0" i="0" u="none" strike="noStrike" cap="none" spc="0" noProof="0" dirty="0">
                          <a:solidFill>
                            <a:schemeClr val="tx1"/>
                          </a:solidFill>
                          <a:effectLst/>
                          <a:latin typeface="Calibri" panose="020F0502020204030204" pitchFamily="34" charset="0"/>
                        </a:rPr>
                        <a:t>16:30 – 16:45</a:t>
                      </a:r>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774602211"/>
                  </a:ext>
                </a:extLst>
              </a:tr>
              <a:tr h="136070">
                <a:tc>
                  <a:txBody>
                    <a:bodyPr/>
                    <a:lstStyle/>
                    <a:p>
                      <a:pPr algn="l" fontAlgn="b"/>
                      <a:endParaRPr lang="en-FI" sz="900" b="0"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5828069"/>
                  </a:ext>
                </a:extLst>
              </a:tr>
              <a:tr h="145697">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105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FI" sz="900" b="1" i="0" u="none" strike="noStrike" cap="none" spc="0" noProof="0" dirty="0">
                        <a:solidFill>
                          <a:schemeClr val="tx1"/>
                        </a:solidFill>
                        <a:effectLst/>
                        <a:latin typeface="Calibri" panose="020F0502020204030204" pitchFamily="34" charset="0"/>
                      </a:endParaRPr>
                    </a:p>
                  </a:txBody>
                  <a:tcPr marL="2308" marR="2308" marT="2308" marB="4921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75603518"/>
                  </a:ext>
                </a:extLst>
              </a:tr>
            </a:tbl>
          </a:graphicData>
        </a:graphic>
      </p:graphicFrame>
      <p:pic>
        <p:nvPicPr>
          <p:cNvPr id="3" name="Picture 2" descr="effects-of-halloween-on-business">
            <a:extLst>
              <a:ext uri="{FF2B5EF4-FFF2-40B4-BE49-F238E27FC236}">
                <a16:creationId xmlns:a16="http://schemas.microsoft.com/office/drawing/2014/main" id="{C95BA802-5054-4F5A-A706-9D07E23127B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7601" b="43265"/>
          <a:stretch/>
        </p:blipFill>
        <p:spPr bwMode="auto">
          <a:xfrm>
            <a:off x="2013557" y="0"/>
            <a:ext cx="10178443" cy="166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730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764</Words>
  <Application>Microsoft Office PowerPoint</Application>
  <PresentationFormat>Widescreen</PresentationFormat>
  <Paragraphs>108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EPCA Forum</vt:lpstr>
      <vt:lpstr>EPCA Forum program overview</vt:lpstr>
      <vt:lpstr>EPCA Forum 2023</vt:lpstr>
      <vt:lpstr>EPCA Forum agenda (1/3)</vt:lpstr>
      <vt:lpstr>EPCA Forum agenda (2/3)</vt:lpstr>
      <vt:lpstr>EPCA Forum agenda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EPCA Forum 1H / 2022</dc:title>
  <dc:creator>mikko r.</dc:creator>
  <cp:lastModifiedBy>mikko r.</cp:lastModifiedBy>
  <cp:revision>12</cp:revision>
  <dcterms:created xsi:type="dcterms:W3CDTF">2022-02-24T11:55:09Z</dcterms:created>
  <dcterms:modified xsi:type="dcterms:W3CDTF">2023-10-31T09:30:59Z</dcterms:modified>
</cp:coreProperties>
</file>